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4"/>
  </p:notesMasterIdLst>
  <p:handoutMasterIdLst>
    <p:handoutMasterId r:id="rId45"/>
  </p:handoutMasterIdLst>
  <p:sldIdLst>
    <p:sldId id="337" r:id="rId2"/>
    <p:sldId id="440" r:id="rId3"/>
    <p:sldId id="534" r:id="rId4"/>
    <p:sldId id="531" r:id="rId5"/>
    <p:sldId id="563" r:id="rId6"/>
    <p:sldId id="532" r:id="rId7"/>
    <p:sldId id="533" r:id="rId8"/>
    <p:sldId id="564" r:id="rId9"/>
    <p:sldId id="565" r:id="rId10"/>
    <p:sldId id="566" r:id="rId11"/>
    <p:sldId id="567" r:id="rId12"/>
    <p:sldId id="570" r:id="rId13"/>
    <p:sldId id="571" r:id="rId14"/>
    <p:sldId id="572" r:id="rId15"/>
    <p:sldId id="573" r:id="rId16"/>
    <p:sldId id="574" r:id="rId17"/>
    <p:sldId id="575" r:id="rId18"/>
    <p:sldId id="576" r:id="rId19"/>
    <p:sldId id="577" r:id="rId20"/>
    <p:sldId id="578" r:id="rId21"/>
    <p:sldId id="579" r:id="rId22"/>
    <p:sldId id="580" r:id="rId23"/>
    <p:sldId id="568" r:id="rId24"/>
    <p:sldId id="581" r:id="rId25"/>
    <p:sldId id="582" r:id="rId26"/>
    <p:sldId id="583" r:id="rId27"/>
    <p:sldId id="584" r:id="rId28"/>
    <p:sldId id="585" r:id="rId29"/>
    <p:sldId id="586" r:id="rId30"/>
    <p:sldId id="587" r:id="rId31"/>
    <p:sldId id="588" r:id="rId32"/>
    <p:sldId id="589" r:id="rId33"/>
    <p:sldId id="590" r:id="rId34"/>
    <p:sldId id="591" r:id="rId35"/>
    <p:sldId id="592" r:id="rId36"/>
    <p:sldId id="593" r:id="rId37"/>
    <p:sldId id="594" r:id="rId38"/>
    <p:sldId id="595" r:id="rId39"/>
    <p:sldId id="596" r:id="rId40"/>
    <p:sldId id="569" r:id="rId41"/>
    <p:sldId id="597" r:id="rId42"/>
    <p:sldId id="530" r:id="rId43"/>
  </p:sldIdLst>
  <p:sldSz cx="9144000" cy="5143500" type="screen16x9"/>
  <p:notesSz cx="9928225" cy="6797675"/>
  <p:custDataLst>
    <p:tags r:id="rId46"/>
  </p:custDataLst>
  <p:defaultTextStyle>
    <a:defPPr>
      <a:defRPr lang="zh-CN"/>
    </a:defPPr>
    <a:lvl1pPr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8" userDrawn="1">
          <p15:clr>
            <a:srgbClr val="A4A3A4"/>
          </p15:clr>
        </p15:guide>
        <p15:guide id="2" pos="28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618874438642" initials="8" lastIdx="2" clrIdx="0"/>
  <p:cmAuthor id="2" name="周 文轩" initials="周"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764"/>
    <a:srgbClr val="00E6ED"/>
    <a:srgbClr val="FFC1C1"/>
    <a:srgbClr val="969696"/>
    <a:srgbClr val="FF5353"/>
    <a:srgbClr val="A5A5A5"/>
    <a:srgbClr val="0000FF"/>
    <a:srgbClr val="002060"/>
    <a:srgbClr val="015F2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2" autoAdjust="0"/>
    <p:restoredTop sz="86449" autoAdjust="0"/>
  </p:normalViewPr>
  <p:slideViewPr>
    <p:cSldViewPr showGuides="1">
      <p:cViewPr varScale="1">
        <p:scale>
          <a:sx n="98" d="100"/>
          <a:sy n="98" d="100"/>
        </p:scale>
        <p:origin x="512" y="56"/>
      </p:cViewPr>
      <p:guideLst>
        <p:guide orient="horz" pos="1628"/>
        <p:guide pos="286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6120"/>
    </p:cViewPr>
  </p:sorterViewPr>
  <p:notesViewPr>
    <p:cSldViewPr>
      <p:cViewPr varScale="1">
        <p:scale>
          <a:sx n="67" d="100"/>
          <a:sy n="67" d="100"/>
        </p:scale>
        <p:origin x="3642"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7896F385-65DF-B64B-AB97-A74B49445F30}" type="datetimeFigureOut">
              <a:rPr kumimoji="1" lang="zh-CN" altLang="en-US" smtClean="0"/>
              <a:t>2024/2/6</a:t>
            </a:fld>
            <a:endParaRPr kumimoji="1" lang="zh-CN" altLang="en-US"/>
          </a:p>
        </p:txBody>
      </p:sp>
      <p:sp>
        <p:nvSpPr>
          <p:cNvPr id="4" name="页脚占位符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9F942C50-E8EE-B248-969E-B7713C306D5E}"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4303313" cy="339884"/>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defRPr>
            </a:lvl1pPr>
          </a:lstStyle>
          <a:p>
            <a:pPr>
              <a:defRPr/>
            </a:pPr>
            <a:endParaRPr lang="en-US" altLang="zh-CN"/>
          </a:p>
        </p:txBody>
      </p:sp>
      <p:sp>
        <p:nvSpPr>
          <p:cNvPr id="209923" name="Rectangle 3"/>
          <p:cNvSpPr>
            <a:spLocks noGrp="1" noChangeArrowheads="1"/>
          </p:cNvSpPr>
          <p:nvPr>
            <p:ph type="dt" idx="1"/>
          </p:nvPr>
        </p:nvSpPr>
        <p:spPr bwMode="auto">
          <a:xfrm>
            <a:off x="5622594" y="0"/>
            <a:ext cx="4303313" cy="339884"/>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a:defRPr/>
            </a:pPr>
            <a:endParaRPr lang="en-US" altLang="zh-CN"/>
          </a:p>
        </p:txBody>
      </p:sp>
      <p:sp>
        <p:nvSpPr>
          <p:cNvPr id="12292" name="Rectangle 4"/>
          <p:cNvSpPr>
            <a:spLocks noGrp="1" noRot="1" noChangeAspect="1" noChangeArrowheads="1" noTextEdit="1"/>
          </p:cNvSpPr>
          <p:nvPr>
            <p:ph type="sldImg" idx="2"/>
          </p:nvPr>
        </p:nvSpPr>
        <p:spPr bwMode="auto">
          <a:xfrm>
            <a:off x="2698750" y="509588"/>
            <a:ext cx="4532313" cy="2549525"/>
          </a:xfrm>
          <a:prstGeom prst="rect">
            <a:avLst/>
          </a:prstGeom>
          <a:noFill/>
          <a:ln w="9525">
            <a:solidFill>
              <a:srgbClr val="000000"/>
            </a:solidFill>
            <a:miter lim="800000"/>
          </a:ln>
        </p:spPr>
      </p:sp>
      <p:sp>
        <p:nvSpPr>
          <p:cNvPr id="209925" name="Rectangle 5"/>
          <p:cNvSpPr>
            <a:spLocks noGrp="1" noChangeArrowheads="1"/>
          </p:cNvSpPr>
          <p:nvPr>
            <p:ph type="body" sz="quarter" idx="3"/>
          </p:nvPr>
        </p:nvSpPr>
        <p:spPr bwMode="auto">
          <a:xfrm>
            <a:off x="992360" y="3229444"/>
            <a:ext cx="7943507" cy="3058953"/>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9926" name="Rectangle 6"/>
          <p:cNvSpPr>
            <a:spLocks noGrp="1" noChangeArrowheads="1"/>
          </p:cNvSpPr>
          <p:nvPr>
            <p:ph type="ftr" sz="quarter" idx="4"/>
          </p:nvPr>
        </p:nvSpPr>
        <p:spPr bwMode="auto">
          <a:xfrm>
            <a:off x="0" y="6456699"/>
            <a:ext cx="4303313" cy="339884"/>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defRPr>
            </a:lvl1pPr>
          </a:lstStyle>
          <a:p>
            <a:pPr>
              <a:defRPr/>
            </a:pPr>
            <a:endParaRPr lang="en-US" altLang="zh-CN"/>
          </a:p>
        </p:txBody>
      </p:sp>
      <p:sp>
        <p:nvSpPr>
          <p:cNvPr id="209927" name="Rectangle 7"/>
          <p:cNvSpPr>
            <a:spLocks noGrp="1" noChangeArrowheads="1"/>
          </p:cNvSpPr>
          <p:nvPr>
            <p:ph type="sldNum" sz="quarter" idx="5"/>
          </p:nvPr>
        </p:nvSpPr>
        <p:spPr bwMode="auto">
          <a:xfrm>
            <a:off x="5622594" y="6456699"/>
            <a:ext cx="4303313" cy="339884"/>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a:defRPr/>
            </a:pPr>
            <a:fld id="{2F65257B-888D-47A6-888A-402FB565835F}" type="slidenum">
              <a:rPr lang="en-US" altLang="zh-CN"/>
              <a:t>‹#›</a:t>
            </a:fld>
            <a:endParaRPr lang="en-US" altLang="zh-CN"/>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xfrm>
            <a:off x="2698750" y="509588"/>
            <a:ext cx="4532313" cy="2549525"/>
          </a:xfrm>
        </p:spPr>
      </p:sp>
      <p:sp>
        <p:nvSpPr>
          <p:cNvPr id="13316" name="Rectangle 3"/>
          <p:cNvSpPr>
            <a:spLocks noGrp="1" noChangeArrowheads="1"/>
          </p:cNvSpPr>
          <p:nvPr>
            <p:ph type="body" idx="1"/>
          </p:nvPr>
        </p:nvSpPr>
        <p:spPr>
          <a:noFill/>
        </p:spPr>
        <p:txBody>
          <a:bodyPr/>
          <a:lstStyle/>
          <a:p>
            <a:pPr eaLnBrk="1" hangingPunct="1"/>
            <a:endParaRPr lang="zh-CN" altLang="zh-CN" dirty="0"/>
          </a:p>
        </p:txBody>
      </p:sp>
      <p:sp>
        <p:nvSpPr>
          <p:cNvPr id="2" name="灯片编号占位符 1"/>
          <p:cNvSpPr>
            <a:spLocks noGrp="1"/>
          </p:cNvSpPr>
          <p:nvPr>
            <p:ph type="sldNum" sz="quarter" idx="5"/>
          </p:nvPr>
        </p:nvSpPr>
        <p:spPr/>
        <p:txBody>
          <a:bodyPr/>
          <a:lstStyle/>
          <a:p>
            <a:pPr>
              <a:defRPr/>
            </a:pPr>
            <a:fld id="{2F65257B-888D-47A6-888A-402FB565835F}" type="slidenum">
              <a:rPr lang="en-US" altLang="zh-CN"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A5350-C77D-666E-3C71-8A56D3E63DD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C65515-AB4F-53FD-B7DC-1F85D8285A4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CCBD844-DAEB-19D8-72D2-6644DB6DF04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B300470-4408-DBF6-3182-C8FDE97F035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5725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310C7-4460-4E79-A051-6B708EDDFC4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4489F54-AC4E-1B8F-DC5A-11C12E7E3A7A}"/>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5211C651-8938-A615-1C1B-6311992CFDC9}"/>
              </a:ext>
            </a:extLst>
          </p:cNvPr>
          <p:cNvSpPr>
            <a:spLocks noGrp="1"/>
          </p:cNvSpPr>
          <p:nvPr>
            <p:ph type="body" idx="3"/>
          </p:nvPr>
        </p:nvSpPr>
        <p:spPr/>
        <p:txBody>
          <a:bodyPr/>
          <a:lstStyle/>
          <a:p>
            <a:endParaRPr lang="zh-CN" altLang="en-US"/>
          </a:p>
        </p:txBody>
      </p:sp>
      <p:sp>
        <p:nvSpPr>
          <p:cNvPr id="4" name="灯片编号占位符 3">
            <a:extLst>
              <a:ext uri="{FF2B5EF4-FFF2-40B4-BE49-F238E27FC236}">
                <a16:creationId xmlns:a16="http://schemas.microsoft.com/office/drawing/2014/main" id="{F7DBFB3C-2806-2EA9-8F3E-16AF36894A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65854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E1F1A-2F1A-CE6E-0B07-E23DF6121B9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E87251A-FFD2-BD8F-05F9-E2DD095748B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28DD92-272E-DC51-ED22-2971EA4D82C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D0C1BB1-8751-DAC1-A016-400302057B8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86741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4E66-2589-0210-2F04-484D19CA538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40DAF9D-C466-8014-66F9-D07C6DE1E4C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3A43841-1A64-9A47-D65B-8373313AFA9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8467557-C056-781E-416D-5887EFFF208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3792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7EF92-E3C3-6A33-6991-815E6A6F350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D6BCFA-9087-F5AC-5226-37635D75E4C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CEDBC3A-E9B5-66DA-9B07-B72129E797DF}"/>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5EFF68D-8CEA-C002-A012-C1BC79622FA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823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97EB7-BDD2-36B6-3C58-068895C784E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9CE9EF-786F-049C-3D78-6B69FF67F03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1D37012-FA44-E6D1-3A62-637153F19CC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118A526-697F-21F4-E397-82EC498DABB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24095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2B3CD-CD4A-6AC0-F320-B3E76B34B48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F8AD780-1FD1-E398-586B-CD2E39EEE42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1F1104D-6FB9-1E92-C6CC-DC9A27680F4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E867E18-8927-D088-864B-904AD83ABA0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7276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98A29-7F7A-9D55-FD95-80B06AAFF9B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21BA29-B040-410C-BE0C-C389760743E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21D4DAB-7AAA-DA51-911A-D83664C1CB9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E9EECAA-BB13-DF1F-40CF-129CE22E74B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70030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6A15-BEE3-76B0-0DE7-A07FE0C07A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10E540F-98FB-ECDE-77DA-E6E1717B050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1EF428E-8742-B969-90AA-2941CC66F42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4EDB6E8-704E-A92F-333D-3A804D4428B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4432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3C6A4-6E1B-5F1B-CBC3-A09EE832EF2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DCB344E-E311-BC32-4070-62559FC44C4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8B76F0-92B5-5F0C-78A4-618584E0683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1B97343-B05B-8AC2-0827-04373236BEB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2593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B150-4693-DD23-A3D2-0160FF77054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8ECF8EA-5C81-D8F6-3AD3-F0E5AE8A687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B1BD408-6FCF-D15E-5B87-B70820A1B7FE}"/>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6ECB33A-EDEA-4746-E5E6-C4F2348A4BE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57426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0D6DA-83B3-246C-C91B-65130D16ABD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E7EE36B-8907-4DED-A98C-1654BB366CA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B049C57-1A76-03AC-78D1-D5F7ACC815D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51AB5B0-6760-17B1-B1BB-F585C8F3865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519446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F1BDF-BDAA-0DA3-B891-A5913EEE08D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B5406AC-7860-79BA-4181-5014D387A6A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239B19C-B002-FBF5-8083-90890C1201B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FAFAC8F-1424-A00C-B376-58A986938E8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20978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C5E93-A367-09B7-D14E-E52092ED66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A7C672D-F3A3-6F69-4F9C-9324E939FEFB}"/>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919B815E-5868-FC93-8276-0E5B1860081E}"/>
              </a:ext>
            </a:extLst>
          </p:cNvPr>
          <p:cNvSpPr>
            <a:spLocks noGrp="1"/>
          </p:cNvSpPr>
          <p:nvPr>
            <p:ph type="body" idx="3"/>
          </p:nvPr>
        </p:nvSpPr>
        <p:spPr/>
        <p:txBody>
          <a:bodyPr/>
          <a:lstStyle/>
          <a:p>
            <a:endParaRPr lang="zh-CN" altLang="en-US"/>
          </a:p>
        </p:txBody>
      </p:sp>
      <p:sp>
        <p:nvSpPr>
          <p:cNvPr id="4" name="灯片编号占位符 3">
            <a:extLst>
              <a:ext uri="{FF2B5EF4-FFF2-40B4-BE49-F238E27FC236}">
                <a16:creationId xmlns:a16="http://schemas.microsoft.com/office/drawing/2014/main" id="{DF91ACEB-7566-EF13-9565-2444ECA3015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7020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9F08C-9BC7-0916-2ED6-111F8B7B916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6643F72-00A1-EA5D-6411-5270B7E575F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6931435-94E0-3899-6A3A-6E2269EAB4A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47A9394-B6DC-E808-7051-C539C7BFB13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914481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474F3-E79F-D276-A7A3-111370D69EA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CB087D8-6653-B1AD-3013-88FBFB16733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944CCC2-73DA-73D1-42C9-5B58934338B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AE7A3B5-3BB0-E27B-198B-A8EF4B670ED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38924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AFB4C-E205-FC61-68CD-7A876D983F1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8D7E5E7-F16B-05E1-385E-5389609F8A2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C37D272-1269-D254-576E-30BFBBF1882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225D310-B5EC-72B1-FD74-AEB30956FDA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526499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5688-8CD6-47E1-65CD-AC1ADA585E3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DEE3CC0-0174-AE08-1B89-E89D07FAB1B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CDE9442-57CC-B61F-28F2-9D7F41444F7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95244AA-293A-54F2-6619-617AB35A5A7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38331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8382B-FDB3-F2F9-194F-9FF2F0D8A2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2B41B0-1CD9-99E0-F7FC-7C1E48B0D83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45DAC36-FB3F-8FA9-F3A3-9A380BE7D1C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0CB6A67-B537-FABE-63F4-E9B6DD1F7F4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57073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0D3AE-8B42-7BB0-2566-D0A35E91FA5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D4C7B0F-09DA-713E-E1B6-78BB8DF5C8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F1910E7-4034-9076-231F-72A6314621F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CF78F4E-B0D2-C7A1-53AD-0E0004A8380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9083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37262-D045-D54F-BA8D-336CC8945F0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5848297-969B-4FD1-A8A9-380177AC066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7F65C29-69BC-C3E4-041D-0A243BD76B3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03259FD-2DC3-1816-03B0-AB67494AC9A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884985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FBBD4-0841-8AC9-9C1E-F1D0437CE7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83F640E-A688-C7D2-DDFC-F8AAB566450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38281D6-D10C-C33A-A046-A0BC3B20590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B54FB2A-5D06-349F-A74E-0188239457B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75363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D9F03-AE60-2B22-F3B9-35C760F54AF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C09B327-9374-5EED-FF64-B09898B0FDB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6A65FA0-ADA6-06E2-D98B-F19EA092793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12F6248-09BF-F319-BA25-C46D2EBD7AB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31115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FC862-7C3B-B89C-303E-C583987E1A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E48D400-158A-33D6-E3B0-9DE68F51E35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D95435B-CB76-B44E-C02F-63A6726B9A4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3C8139A-2F00-6ACB-ED2C-A31419C2983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34180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1A3BA-93AA-7020-ED17-000C94BFC14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C735083-BFF1-AA94-9B45-5BAFF68AB0E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6A7F437-A970-5685-F504-55A05D087ED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72D70BF-7D1C-5BBF-78A1-039851999E0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22238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ED4F0-29A3-2C1E-9467-47C092A5FDB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CE044D3-E6A1-B484-A368-277C7F8A881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A245623-8C65-4268-62A6-14F25F645E8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D21BC57-FCCC-14DC-7312-97FA321FBD2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01094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76B0A-D9E5-9518-4B1B-73F2417253E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2C331C7-B475-3651-7CF0-ADBCF97EC32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583FBB1-AFA7-9BFC-933D-5155EF21CDE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D20DCBA-93D7-A162-6EF4-C6782BF5DE7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97575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361A3-AAEF-3605-A875-4891C1F5F1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D10EC11-0FCA-0A0B-3B15-EEFB5F1F917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6E83D4D-BACB-316D-D796-A10ACB391AAF}"/>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083B27A-B2C7-5894-C29F-665F15A331A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473767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FD5E4-0EDD-FE4C-0C59-E6C9209D96F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B611C90-798F-5675-8D59-13B1A872F6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0BA45B7-C0AC-2CE9-1ECD-9AEBA8F6217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5591770-1ECB-7A46-41FE-4BF5EB81273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57551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7556D-43BF-F0FD-2F0C-EE669FBCC11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4D100E-CA30-0D33-9916-7ED96E61397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8014BF3-95F8-73A4-E623-4D2B106CE00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FFDD6A1-D713-EF53-1F8C-353893BD2E7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3174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04972-2089-9C10-6C90-57F06287EEF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F68BDAB-634E-FAC2-1353-E3422053D733}"/>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798E8B0C-A1A9-F57F-9ABF-1D34E9F4FC0C}"/>
              </a:ext>
            </a:extLst>
          </p:cNvPr>
          <p:cNvSpPr>
            <a:spLocks noGrp="1"/>
          </p:cNvSpPr>
          <p:nvPr>
            <p:ph type="body" idx="3"/>
          </p:nvPr>
        </p:nvSpPr>
        <p:spPr/>
        <p:txBody>
          <a:bodyPr/>
          <a:lstStyle/>
          <a:p>
            <a:endParaRPr lang="zh-CN" altLang="en-US"/>
          </a:p>
        </p:txBody>
      </p:sp>
      <p:sp>
        <p:nvSpPr>
          <p:cNvPr id="4" name="灯片编号占位符 3">
            <a:extLst>
              <a:ext uri="{FF2B5EF4-FFF2-40B4-BE49-F238E27FC236}">
                <a16:creationId xmlns:a16="http://schemas.microsoft.com/office/drawing/2014/main" id="{2E486852-6ED1-1F5F-CADE-172A43E4F71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329100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CE1BB-F40D-500F-D865-9136976E7FC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8EDAE43-8596-98FD-A432-EC757D17F4E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BAA81AD-9D67-2309-074D-F4F48892AC5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BE97256-A858-D794-AA39-E3E239AAA87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3757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ABC12-3036-1D44-59F2-F4566B868E4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8EB69F1-6EA2-7243-0A07-781A54DB6C96}"/>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19EA9010-E5DE-6784-C932-4776A143379A}"/>
              </a:ext>
            </a:extLst>
          </p:cNvPr>
          <p:cNvSpPr>
            <a:spLocks noGrp="1"/>
          </p:cNvSpPr>
          <p:nvPr>
            <p:ph type="body" idx="3"/>
          </p:nvPr>
        </p:nvSpPr>
        <p:spPr/>
        <p:txBody>
          <a:bodyPr/>
          <a:lstStyle/>
          <a:p>
            <a:endParaRPr lang="zh-CN" altLang="en-US"/>
          </a:p>
        </p:txBody>
      </p:sp>
      <p:sp>
        <p:nvSpPr>
          <p:cNvPr id="4" name="灯片编号占位符 3">
            <a:extLst>
              <a:ext uri="{FF2B5EF4-FFF2-40B4-BE49-F238E27FC236}">
                <a16:creationId xmlns:a16="http://schemas.microsoft.com/office/drawing/2014/main" id="{073191E7-76CF-958D-A5D4-2A8FEAF1319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1311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0028D-1B0B-EB30-DC97-B234C8BF71D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BA307D6-18A8-D4DF-3FF1-02449F0DC53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9323AAE-62A1-D9A7-6809-E7F8548F3E0F}"/>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8A0B2EA-8DFC-EC0B-5EA5-E66256B6756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0002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A72E6-D4A0-A708-CE2C-168C77362D4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070AA7D-892F-7869-D7D4-E3B01917437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23EB24F-E05C-4DD3-0FF7-5713AB93823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ACCA9A4-EA10-5B51-6E22-BBC9AF440BE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888544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1" name="椭圆 10"/>
          <p:cNvSpPr/>
          <p:nvPr userDrawn="1"/>
        </p:nvSpPr>
        <p:spPr bwMode="auto">
          <a:xfrm>
            <a:off x="214044" y="771790"/>
            <a:ext cx="2160000" cy="2160000"/>
          </a:xfrm>
          <a:prstGeom prst="ellipse">
            <a:avLst/>
          </a:prstGeom>
          <a:noFill/>
          <a:ln w="25400" cap="flat" cmpd="sng" algn="ctr">
            <a:solidFill>
              <a:srgbClr val="002060"/>
            </a:solidFill>
            <a:prstDash val="solid"/>
            <a:round/>
            <a:headEnd type="none" w="med" len="med"/>
            <a:tailEnd type="none" w="med" len="med"/>
          </a:ln>
          <a:effectLst/>
        </p:spPr>
        <p:txBody>
          <a:bodyPr vert="horz" wrap="none" lIns="68580" tIns="34290" rIns="68580" bIns="34290" numCol="1" rtlCol="0" anchor="ctr" anchorCtr="0" compatLnSpc="1"/>
          <a:lstStyle/>
          <a:p>
            <a:pPr marL="0" marR="0" indent="0" algn="ctr" defTabSz="685800" rtl="0" eaLnBrk="1" fontAlgn="base" latinLnBrk="0" hangingPunct="1">
              <a:lnSpc>
                <a:spcPct val="100000"/>
              </a:lnSpc>
              <a:spcBef>
                <a:spcPct val="0"/>
              </a:spcBef>
              <a:spcAft>
                <a:spcPct val="0"/>
              </a:spcAft>
              <a:buClrTx/>
              <a:buSzTx/>
              <a:buFontTx/>
              <a:buNone/>
            </a:pPr>
            <a:endParaRPr kumimoji="0" lang="zh-CN" altLang="en-US" sz="1350" b="0" i="0" u="none" strike="noStrike" cap="none" normalizeH="0" baseline="0">
              <a:ln>
                <a:noFill/>
              </a:ln>
              <a:solidFill>
                <a:schemeClr val="tx1"/>
              </a:solidFill>
              <a:effectLst/>
              <a:latin typeface="+mn-lt"/>
              <a:ea typeface="黑体" panose="02010609060101010101" pitchFamily="49" charset="-122"/>
            </a:endParaRPr>
          </a:p>
        </p:txBody>
      </p:sp>
      <p:sp>
        <p:nvSpPr>
          <p:cNvPr id="189449" name="Rectangle 9"/>
          <p:cNvSpPr>
            <a:spLocks noGrp="1" noChangeArrowheads="1"/>
          </p:cNvSpPr>
          <p:nvPr>
            <p:ph type="ctrTitle"/>
          </p:nvPr>
        </p:nvSpPr>
        <p:spPr>
          <a:xfrm>
            <a:off x="855663" y="3788457"/>
            <a:ext cx="7405688" cy="943533"/>
          </a:xfrm>
        </p:spPr>
        <p:txBody>
          <a:bodyPr anchor="ctr"/>
          <a:lstStyle>
            <a:lvl1pPr>
              <a:defRPr sz="2800" b="1">
                <a:solidFill>
                  <a:srgbClr val="002060"/>
                </a:solidFill>
                <a:effectLst/>
                <a:latin typeface="+mn-lt"/>
                <a:ea typeface="黑体" panose="02010609060101010101" pitchFamily="49" charset="-122"/>
                <a:cs typeface="Times New Roman" panose="02020603050405020304" pitchFamily="18" charset="0"/>
              </a:defRPr>
            </a:lvl1pPr>
          </a:lstStyle>
          <a:p>
            <a:r>
              <a:rPr lang="zh-CN" altLang="en-US" dirty="0"/>
              <a:t>单击此处编辑母版标题样式</a:t>
            </a:r>
          </a:p>
        </p:txBody>
      </p:sp>
      <p:sp>
        <p:nvSpPr>
          <p:cNvPr id="9" name="Rectangle 8"/>
          <p:cNvSpPr>
            <a:spLocks noChangeArrowheads="1"/>
          </p:cNvSpPr>
          <p:nvPr userDrawn="1"/>
        </p:nvSpPr>
        <p:spPr bwMode="hidden">
          <a:xfrm>
            <a:off x="-13493" y="1334113"/>
            <a:ext cx="9144000" cy="1111864"/>
          </a:xfrm>
          <a:prstGeom prst="rect">
            <a:avLst/>
          </a:prstGeom>
          <a:gradFill rotWithShape="0">
            <a:gsLst>
              <a:gs pos="58000">
                <a:srgbClr val="002060"/>
              </a:gs>
              <a:gs pos="0">
                <a:srgbClr val="002060"/>
              </a:gs>
              <a:gs pos="100000">
                <a:schemeClr val="bg1"/>
              </a:gs>
            </a:gsLst>
            <a:lin ang="0" scaled="1"/>
          </a:gradFill>
          <a:ln>
            <a:noFill/>
          </a:ln>
        </p:spPr>
        <p:txBody>
          <a:bodyPr wrap="none" anchor="ctr"/>
          <a:lstStyle/>
          <a:p>
            <a:endParaRPr lang="zh-CN" altLang="zh-CN" sz="2400">
              <a:latin typeface="Times New Roman" panose="02020603050405020304" pitchFamily="18" charset="0"/>
              <a:cs typeface="Times New Roman" panose="02020603050405020304" pitchFamily="18" charset="0"/>
            </a:endParaRPr>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195486"/>
            <a:ext cx="1008112" cy="10081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009" y="108000"/>
            <a:ext cx="8964487" cy="573677"/>
          </a:xfrm>
        </p:spPr>
        <p:txBody>
          <a:bodyPr/>
          <a:lstStyle>
            <a:lvl1pPr>
              <a:defRPr>
                <a:solidFill>
                  <a:srgbClr val="002060"/>
                </a:solidFill>
                <a:effectLst/>
                <a:latin typeface="+mn-lt"/>
                <a:ea typeface="黑体" panose="02010609060101010101" pitchFamily="49" charset="-122"/>
              </a:defRPr>
            </a:lvl1pPr>
          </a:lstStyle>
          <a:p>
            <a:r>
              <a:rPr lang="zh-CN" altLang="en-US" dirty="0"/>
              <a:t>单击此编辑母版标题样式处</a:t>
            </a:r>
          </a:p>
        </p:txBody>
      </p:sp>
      <p:sp>
        <p:nvSpPr>
          <p:cNvPr id="3" name="内容占位符 2"/>
          <p:cNvSpPr>
            <a:spLocks noGrp="1"/>
          </p:cNvSpPr>
          <p:nvPr>
            <p:ph idx="1"/>
          </p:nvPr>
        </p:nvSpPr>
        <p:spPr>
          <a:xfrm>
            <a:off x="72009" y="969572"/>
            <a:ext cx="8964488" cy="4050450"/>
          </a:xfrm>
          <a:prstGeom prst="rect">
            <a:avLst/>
          </a:prstGeom>
        </p:spPr>
        <p:txBody>
          <a:bodyPr/>
          <a:lstStyle>
            <a:lvl1pPr marL="285750" indent="-285750">
              <a:spcBef>
                <a:spcPts val="0"/>
              </a:spcBef>
              <a:buClr>
                <a:srgbClr val="002060"/>
              </a:buClr>
              <a:defRPr lang="zh-CN" altLang="en-US" sz="2800" b="0" dirty="0">
                <a:solidFill>
                  <a:srgbClr val="002060"/>
                </a:solidFill>
                <a:effectLst/>
                <a:latin typeface="+mn-lt"/>
                <a:ea typeface="黑体" panose="02010609060101010101" pitchFamily="49" charset="-122"/>
                <a:cs typeface="黑体" panose="02010609060101010101" pitchFamily="49" charset="-122"/>
              </a:defRPr>
            </a:lvl1pPr>
            <a:lvl2pPr marL="504825" indent="-221615">
              <a:spcBef>
                <a:spcPts val="0"/>
              </a:spcBef>
              <a:buClr>
                <a:srgbClr val="002060"/>
              </a:buClr>
              <a:defRPr lang="zh-CN" altLang="en-US" sz="2400" b="0" dirty="0">
                <a:solidFill>
                  <a:srgbClr val="002060"/>
                </a:solidFill>
                <a:effectLst/>
                <a:latin typeface="+mn-lt"/>
                <a:ea typeface="黑体" panose="02010609060101010101" pitchFamily="49" charset="-122"/>
                <a:cs typeface="黑体" panose="02010609060101010101" pitchFamily="49" charset="-122"/>
              </a:defRPr>
            </a:lvl2pPr>
            <a:lvl3pPr marL="754380" indent="-248285">
              <a:spcBef>
                <a:spcPts val="0"/>
              </a:spcBef>
              <a:buClr>
                <a:srgbClr val="002060"/>
              </a:buClr>
              <a:defRPr lang="zh-CN" altLang="en-US" sz="2000" b="0" dirty="0">
                <a:solidFill>
                  <a:srgbClr val="002060"/>
                </a:solidFill>
                <a:effectLst/>
                <a:latin typeface="+mn-lt"/>
                <a:ea typeface="黑体" panose="02010609060101010101" pitchFamily="49" charset="-122"/>
                <a:cs typeface="黑体" panose="02010609060101010101" pitchFamily="49" charset="-122"/>
              </a:defRPr>
            </a:lvl3pPr>
            <a:lvl4pPr>
              <a:defRPr sz="1200" b="1">
                <a:solidFill>
                  <a:srgbClr val="002060"/>
                </a:solidFill>
                <a:latin typeface="+mn-lt"/>
                <a:ea typeface="STHeiti" panose="02010600040101010101" pitchFamily="2" charset="-122"/>
                <a:cs typeface="华文新魏" panose="02010800040101010101" charset="-122"/>
              </a:defRPr>
            </a:lvl4pPr>
            <a:lvl5pPr>
              <a:defRPr b="1">
                <a:latin typeface="Times New Roman" panose="02020603050405020304" pitchFamily="18" charset="0"/>
                <a:cs typeface="Times New Roman" panose="02020603050405020304" pitchFamily="18" charset="0"/>
              </a:defRPr>
            </a:lvl5pPr>
          </a:lstStyle>
          <a:p>
            <a:pPr marL="281940" lvl="0" indent="-281940" algn="l" rtl="0" eaLnBrk="0" fontAlgn="base" hangingPunct="0">
              <a:spcBef>
                <a:spcPts val="0"/>
              </a:spcBef>
              <a:spcAft>
                <a:spcPct val="0"/>
              </a:spcAft>
              <a:buClr>
                <a:srgbClr val="002060"/>
              </a:buClr>
              <a:buSzPct val="70000"/>
              <a:buFont typeface="Wingdings" panose="05000000000000000000" pitchFamily="2" charset="2"/>
              <a:buChar char="n"/>
            </a:pPr>
            <a:r>
              <a:rPr lang="zh-CN" altLang="en-US" dirty="0"/>
              <a:t>单击此处编辑母版文本样式</a:t>
            </a:r>
          </a:p>
          <a:p>
            <a:pPr marL="504825" lvl="1" indent="-221615" algn="l" rtl="0" eaLnBrk="0" fontAlgn="base" hangingPunct="0">
              <a:spcBef>
                <a:spcPts val="0"/>
              </a:spcBef>
              <a:spcAft>
                <a:spcPct val="0"/>
              </a:spcAft>
              <a:buClr>
                <a:srgbClr val="002060"/>
              </a:buClr>
              <a:buSzPct val="65000"/>
              <a:buFont typeface="Wingdings" panose="05000000000000000000" pitchFamily="2" charset="2"/>
              <a:buChar char="¡"/>
            </a:pPr>
            <a:r>
              <a:rPr lang="zh-CN" altLang="en-US" dirty="0"/>
              <a:t>第二级</a:t>
            </a:r>
          </a:p>
          <a:p>
            <a:pPr marL="754380" lvl="2" indent="-248285" algn="l" rtl="0" eaLnBrk="0" fontAlgn="base" hangingPunct="0">
              <a:spcBef>
                <a:spcPts val="0"/>
              </a:spcBef>
              <a:spcAft>
                <a:spcPct val="0"/>
              </a:spcAft>
              <a:buClr>
                <a:srgbClr val="002060"/>
              </a:buClr>
              <a:buSzPct val="70000"/>
              <a:buFont typeface="Wingdings" panose="05000000000000000000" pitchFamily="2" charset="2"/>
              <a:buChar char="u"/>
            </a:pPr>
            <a:r>
              <a:rPr lang="zh-CN" altLang="en-US" dirty="0"/>
              <a:t>第三级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结尾">
    <p:spTree>
      <p:nvGrpSpPr>
        <p:cNvPr id="1" name=""/>
        <p:cNvGrpSpPr/>
        <p:nvPr/>
      </p:nvGrpSpPr>
      <p:grpSpPr>
        <a:xfrm>
          <a:off x="0" y="0"/>
          <a:ext cx="0" cy="0"/>
          <a:chOff x="0" y="0"/>
          <a:chExt cx="0" cy="0"/>
        </a:xfrm>
      </p:grpSpPr>
      <p:sp>
        <p:nvSpPr>
          <p:cNvPr id="4" name="Rectangle 8"/>
          <p:cNvSpPr>
            <a:spLocks noChangeArrowheads="1"/>
          </p:cNvSpPr>
          <p:nvPr userDrawn="1"/>
        </p:nvSpPr>
        <p:spPr bwMode="hidden">
          <a:xfrm>
            <a:off x="0" y="1923678"/>
            <a:ext cx="9144000" cy="1111864"/>
          </a:xfrm>
          <a:prstGeom prst="rect">
            <a:avLst/>
          </a:prstGeom>
          <a:gradFill rotWithShape="0">
            <a:gsLst>
              <a:gs pos="58000">
                <a:srgbClr val="002060"/>
              </a:gs>
              <a:gs pos="0">
                <a:srgbClr val="002060"/>
              </a:gs>
              <a:gs pos="100000">
                <a:schemeClr val="bg1"/>
              </a:gs>
            </a:gsLst>
            <a:lin ang="0" scaled="1"/>
          </a:gradFill>
          <a:ln>
            <a:noFill/>
          </a:ln>
        </p:spPr>
        <p:txBody>
          <a:bodyPr wrap="none" anchor="ctr"/>
          <a:lstStyle/>
          <a:p>
            <a:endParaRPr lang="zh-CN" altLang="zh-CN" sz="2400" dirty="0">
              <a:latin typeface="Times New Roman" panose="02020603050405020304" pitchFamily="18" charset="0"/>
              <a:cs typeface="Times New Roman" panose="02020603050405020304" pitchFamily="18" charset="0"/>
            </a:endParaRPr>
          </a:p>
        </p:txBody>
      </p:sp>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195486"/>
            <a:ext cx="1008112" cy="1008112"/>
          </a:xfrm>
          <a:prstGeom prst="rect">
            <a:avLst/>
          </a:prstGeom>
        </p:spPr>
      </p:pic>
      <p:sp>
        <p:nvSpPr>
          <p:cNvPr id="3" name="文本框 2"/>
          <p:cNvSpPr txBox="1"/>
          <p:nvPr userDrawn="1"/>
        </p:nvSpPr>
        <p:spPr>
          <a:xfrm>
            <a:off x="3450539" y="2146959"/>
            <a:ext cx="2242922" cy="707886"/>
          </a:xfrm>
          <a:prstGeom prst="rect">
            <a:avLst/>
          </a:prstGeom>
          <a:noFill/>
        </p:spPr>
        <p:txBody>
          <a:bodyPr wrap="none" rtlCol="0">
            <a:spAutoFit/>
          </a:bodyPr>
          <a:lstStyle/>
          <a:p>
            <a:r>
              <a:rPr lang="zh-CN" altLang="en-US" sz="4000" b="1" dirty="0">
                <a:solidFill>
                  <a:schemeClr val="bg1"/>
                </a:solidFill>
              </a:rPr>
              <a:t>感谢聆听</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71297" y="108000"/>
            <a:ext cx="8965201" cy="509711"/>
          </a:xfrm>
          <a:prstGeom prst="rect">
            <a:avLst/>
          </a:prstGeom>
          <a:noFill/>
          <a:ln>
            <a:noFill/>
          </a:ln>
        </p:spPr>
        <p:txBody>
          <a:bodyPr vert="horz" wrap="square" lIns="91440" tIns="45720" rIns="91440" bIns="45720" numCol="1" anchor="b" anchorCtr="0" compatLnSpc="1"/>
          <a:lstStyle/>
          <a:p>
            <a:pPr lvl="0"/>
            <a:r>
              <a:rPr lang="zh-CN" altLang="en-US" dirty="0"/>
              <a:t>单击此处编辑母版标题样式</a:t>
            </a:r>
          </a:p>
        </p:txBody>
      </p:sp>
      <p:sp>
        <p:nvSpPr>
          <p:cNvPr id="1029" name="Rectangle 5"/>
          <p:cNvSpPr>
            <a:spLocks noGrp="1" noChangeArrowheads="1"/>
          </p:cNvSpPr>
          <p:nvPr>
            <p:ph type="body" idx="1"/>
          </p:nvPr>
        </p:nvSpPr>
        <p:spPr bwMode="auto">
          <a:xfrm>
            <a:off x="71296" y="916278"/>
            <a:ext cx="8965200" cy="4247760"/>
          </a:xfrm>
          <a:prstGeom prst="rect">
            <a:avLst/>
          </a:prstGeom>
          <a:noFill/>
          <a:ln>
            <a:noFill/>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p:txBody>
      </p:sp>
      <p:sp>
        <p:nvSpPr>
          <p:cNvPr id="6" name="Rectangle 3"/>
          <p:cNvSpPr>
            <a:spLocks noChangeArrowheads="1"/>
          </p:cNvSpPr>
          <p:nvPr userDrawn="1"/>
        </p:nvSpPr>
        <p:spPr bwMode="auto">
          <a:xfrm>
            <a:off x="0" y="734876"/>
            <a:ext cx="9144000" cy="108681"/>
          </a:xfrm>
          <a:prstGeom prst="rect">
            <a:avLst/>
          </a:prstGeom>
          <a:gradFill rotWithShape="0">
            <a:gsLst>
              <a:gs pos="0">
                <a:srgbClr val="002060"/>
              </a:gs>
              <a:gs pos="67000">
                <a:srgbClr val="63779E"/>
              </a:gs>
              <a:gs pos="100000">
                <a:schemeClr val="bg1"/>
              </a:gs>
            </a:gsLst>
            <a:lin ang="0" scaled="1"/>
          </a:gradFill>
          <a:ln>
            <a:noFill/>
          </a:ln>
        </p:spPr>
        <p:txBody>
          <a:bodyPr wrap="none" anchor="ctr"/>
          <a:lstStyle/>
          <a:p>
            <a:endParaRPr lang="zh-CN" altLang="zh-CN" sz="2400"/>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71190"/>
            <a:ext cx="576064" cy="5760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rtl="0" eaLnBrk="0" fontAlgn="base" hangingPunct="0">
        <a:spcBef>
          <a:spcPct val="0"/>
        </a:spcBef>
        <a:spcAft>
          <a:spcPct val="0"/>
        </a:spcAft>
        <a:defRPr sz="3200" b="1">
          <a:solidFill>
            <a:srgbClr val="002060"/>
          </a:solidFill>
          <a:effectLst/>
          <a:latin typeface="+mn-lt"/>
          <a:ea typeface="黑体" panose="02010609060101010101" pitchFamily="49" charset="-122"/>
          <a:cs typeface="黑体" panose="02010609060101010101" pitchFamily="49" charset="-122"/>
        </a:defRPr>
      </a:lvl1pPr>
      <a:lvl2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5pPr>
      <a:lvl6pPr marL="3429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6858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10287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13716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p:titleStyle>
    <p:bodyStyle>
      <a:lvl1pPr marL="281940" indent="-281940" algn="l" rtl="0" eaLnBrk="0" fontAlgn="base" hangingPunct="0">
        <a:spcBef>
          <a:spcPts val="0"/>
        </a:spcBef>
        <a:spcAft>
          <a:spcPct val="0"/>
        </a:spcAft>
        <a:buClr>
          <a:srgbClr val="002060"/>
        </a:buClr>
        <a:buSzPct val="70000"/>
        <a:buFont typeface="Wingdings" panose="05000000000000000000" pitchFamily="2" charset="2"/>
        <a:buChar char="n"/>
        <a:defRPr sz="2800" b="0">
          <a:solidFill>
            <a:srgbClr val="002060"/>
          </a:solidFill>
          <a:effectLst/>
          <a:latin typeface="+mn-lt"/>
          <a:ea typeface="黑体" panose="02010609060101010101" pitchFamily="49" charset="-122"/>
          <a:cs typeface="黑体" panose="02010609060101010101" pitchFamily="49" charset="-122"/>
        </a:defRPr>
      </a:lvl1pPr>
      <a:lvl2pPr marL="504825" indent="-221615" algn="l" rtl="0" eaLnBrk="0" fontAlgn="base" hangingPunct="0">
        <a:spcBef>
          <a:spcPts val="0"/>
        </a:spcBef>
        <a:spcAft>
          <a:spcPct val="0"/>
        </a:spcAft>
        <a:buClr>
          <a:srgbClr val="002060"/>
        </a:buClr>
        <a:buSzPct val="65000"/>
        <a:buFont typeface="Wingdings" panose="05000000000000000000" pitchFamily="2" charset="2"/>
        <a:buChar char="¡"/>
        <a:defRPr sz="2400" b="0">
          <a:solidFill>
            <a:srgbClr val="002060"/>
          </a:solidFill>
          <a:effectLst/>
          <a:latin typeface="+mn-lt"/>
          <a:ea typeface="黑体" panose="02010609060101010101" pitchFamily="49" charset="-122"/>
          <a:cs typeface="黑体" panose="02010609060101010101" pitchFamily="49" charset="-122"/>
        </a:defRPr>
      </a:lvl2pPr>
      <a:lvl3pPr marL="754380" indent="-248285" algn="l" rtl="0" eaLnBrk="0" fontAlgn="base" hangingPunct="0">
        <a:spcBef>
          <a:spcPts val="0"/>
        </a:spcBef>
        <a:spcAft>
          <a:spcPct val="0"/>
        </a:spcAft>
        <a:buClr>
          <a:srgbClr val="002060"/>
        </a:buClr>
        <a:buSzPct val="70000"/>
        <a:buFont typeface="Wingdings" panose="05000000000000000000" pitchFamily="2" charset="2"/>
        <a:buChar char="u"/>
        <a:defRPr sz="2000" b="0">
          <a:solidFill>
            <a:srgbClr val="002060"/>
          </a:solidFill>
          <a:effectLst/>
          <a:latin typeface="+mn-lt"/>
          <a:ea typeface="黑体" panose="02010609060101010101" pitchFamily="49" charset="-122"/>
          <a:cs typeface="黑体" panose="02010609060101010101" pitchFamily="49" charset="-122"/>
        </a:defRPr>
      </a:lvl3pPr>
      <a:lvl4pPr marL="1261110" indent="-289560" algn="l" rtl="0" eaLnBrk="0" fontAlgn="base" hangingPunct="0">
        <a:spcBef>
          <a:spcPts val="225"/>
        </a:spcBef>
        <a:spcAft>
          <a:spcPct val="0"/>
        </a:spcAft>
        <a:buClr>
          <a:schemeClr val="hlink"/>
        </a:buClr>
        <a:buSzPct val="75000"/>
        <a:buFont typeface="Wingdings" panose="05000000000000000000" pitchFamily="2" charset="2"/>
        <a:buChar char="¡"/>
        <a:defRPr sz="1200" b="0">
          <a:solidFill>
            <a:srgbClr val="002060"/>
          </a:solidFill>
          <a:latin typeface="+mn-lt"/>
          <a:ea typeface="STHeiti" panose="02010600040101010101" pitchFamily="2" charset="-122"/>
          <a:cs typeface="STHeiti" panose="02010600040101010101" pitchFamily="2" charset="-122"/>
        </a:defRPr>
      </a:lvl4pPr>
      <a:lvl5pPr marL="1552575" indent="-290830" algn="l" rtl="0" eaLnBrk="0" fontAlgn="base" hangingPunct="0">
        <a:spcBef>
          <a:spcPts val="225"/>
        </a:spcBef>
        <a:spcAft>
          <a:spcPct val="0"/>
        </a:spcAft>
        <a:buClr>
          <a:schemeClr val="accent1"/>
        </a:buClr>
        <a:buSzPct val="70000"/>
        <a:buFont typeface="Wingdings" panose="05000000000000000000" pitchFamily="2" charset="2"/>
        <a:buChar char="n"/>
        <a:defRPr sz="1200" b="0">
          <a:solidFill>
            <a:schemeClr val="tx1"/>
          </a:solidFill>
          <a:latin typeface="Times New Roman" panose="02020603050405020304" pitchFamily="18" charset="0"/>
          <a:ea typeface="+mn-ea"/>
          <a:cs typeface="Times New Roman" panose="02020603050405020304" pitchFamily="18" charset="0"/>
        </a:defRPr>
      </a:lvl5pPr>
      <a:lvl6pPr marL="18954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6pPr>
      <a:lvl7pPr marL="22383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7pPr>
      <a:lvl8pPr marL="25812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8pPr>
      <a:lvl9pPr marL="29241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350" y="1316355"/>
            <a:ext cx="9144000" cy="1111250"/>
          </a:xfrm>
        </p:spPr>
        <p:txBody>
          <a:bodyPr/>
          <a:lstStyle/>
          <a:p>
            <a:r>
              <a:rPr lang="en-US" altLang="zh-CN" sz="3200" dirty="0">
                <a:solidFill>
                  <a:schemeClr val="bg1"/>
                </a:solidFill>
                <a:latin typeface="Times New Roman" panose="02020603050405020304" pitchFamily="18" charset="0"/>
                <a:cs typeface="Times New Roman" panose="02020603050405020304" pitchFamily="18" charset="0"/>
              </a:rPr>
              <a:t>Scalable Label Distribution Learning for </a:t>
            </a:r>
            <a:br>
              <a:rPr lang="en-US" altLang="zh-CN" sz="3200" dirty="0">
                <a:solidFill>
                  <a:schemeClr val="bg1"/>
                </a:solidFill>
                <a:latin typeface="Times New Roman" panose="02020603050405020304" pitchFamily="18" charset="0"/>
                <a:cs typeface="Times New Roman" panose="02020603050405020304" pitchFamily="18" charset="0"/>
              </a:rPr>
            </a:br>
            <a:r>
              <a:rPr lang="en-US" altLang="zh-CN" sz="3200" dirty="0">
                <a:solidFill>
                  <a:schemeClr val="bg1"/>
                </a:solidFill>
                <a:latin typeface="Times New Roman" panose="02020603050405020304" pitchFamily="18" charset="0"/>
                <a:cs typeface="Times New Roman" panose="02020603050405020304" pitchFamily="18" charset="0"/>
              </a:rPr>
              <a:t>Multi-Label Classification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 name="矩形 1"/>
          <p:cNvSpPr>
            <a:spLocks noChangeArrowheads="1"/>
          </p:cNvSpPr>
          <p:nvPr/>
        </p:nvSpPr>
        <p:spPr bwMode="auto">
          <a:xfrm>
            <a:off x="2555776" y="4013835"/>
            <a:ext cx="4176464" cy="1143903"/>
          </a:xfrm>
          <a:prstGeom prst="rect">
            <a:avLst/>
          </a:prstGeom>
          <a:noFill/>
          <a:ln>
            <a:noFill/>
          </a:ln>
        </p:spPr>
        <p:txBody>
          <a:bodyPr wrap="square">
            <a:spAutoFit/>
          </a:bodyPr>
          <a:lstStyle/>
          <a:p>
            <a:pPr algn="ctr">
              <a:spcBef>
                <a:spcPts val="450"/>
              </a:spcBef>
            </a:pP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Presentation</a:t>
            </a:r>
            <a:r>
              <a:rPr lang="zh-CN" altLang="en-US"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Chen Ning</a:t>
            </a:r>
            <a:endParaRPr lang="zh-CN" altLang="en-US"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p>
            <a:pPr indent="457200" algn="ctr">
              <a:spcBef>
                <a:spcPts val="450"/>
              </a:spcBef>
            </a:pP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Supervisor</a:t>
            </a:r>
            <a:r>
              <a:rPr lang="zh-CN" altLang="en-US"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333333"/>
                </a:solidFill>
                <a:effectLst/>
                <a:latin typeface="Georgia" panose="02040502050405020303" pitchFamily="18" charset="0"/>
                <a:sym typeface="+mn-ea"/>
              </a:rPr>
              <a:t>Shen-Huan Lyu</a:t>
            </a:r>
            <a:endPar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p>
            <a:pPr algn="ctr">
              <a:spcBef>
                <a:spcPts val="450"/>
              </a:spcBef>
            </a:pP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Date: </a:t>
            </a:r>
            <a:r>
              <a:rPr lang="en-US" altLang="zh-CN" sz="2000" dirty="0">
                <a:solidFill>
                  <a:srgbClr val="002060"/>
                </a:solidFill>
                <a:ea typeface="黑体" panose="02010609060101010101" pitchFamily="49" charset="-122"/>
                <a:cs typeface="Times New Roman" panose="02020603050405020304" pitchFamily="18" charset="0"/>
              </a:rPr>
              <a:t>6</a:t>
            </a: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/2/2024</a:t>
            </a:r>
          </a:p>
        </p:txBody>
      </p:sp>
      <p:sp>
        <p:nvSpPr>
          <p:cNvPr id="3" name="文本框 2"/>
          <p:cNvSpPr txBox="1"/>
          <p:nvPr/>
        </p:nvSpPr>
        <p:spPr>
          <a:xfrm>
            <a:off x="107504" y="2600815"/>
            <a:ext cx="8928991" cy="1261884"/>
          </a:xfrm>
          <a:prstGeom prst="rect">
            <a:avLst/>
          </a:prstGeom>
          <a:noFill/>
        </p:spPr>
        <p:txBody>
          <a:bodyPr wrap="square" rtlCol="0">
            <a:spAutoFit/>
          </a:bodyPr>
          <a:lstStyle/>
          <a:p>
            <a:r>
              <a:rPr lang="en-US" altLang="zh-CN" sz="2000" dirty="0" err="1">
                <a:solidFill>
                  <a:srgbClr val="002060"/>
                </a:solidFill>
                <a:ea typeface="黑体" panose="02010609060101010101" pitchFamily="49" charset="-122"/>
                <a:cs typeface="Times New Roman" panose="02020603050405020304" pitchFamily="18" charset="0"/>
              </a:rPr>
              <a:t>Xingyu</a:t>
            </a:r>
            <a:r>
              <a:rPr lang="en-US" altLang="zh-CN" sz="2000" dirty="0">
                <a:solidFill>
                  <a:srgbClr val="002060"/>
                </a:solidFill>
                <a:ea typeface="黑体" panose="02010609060101010101" pitchFamily="49" charset="-122"/>
                <a:cs typeface="Times New Roman" panose="02020603050405020304" pitchFamily="18" charset="0"/>
              </a:rPr>
              <a:t> Zhao, </a:t>
            </a:r>
            <a:r>
              <a:rPr lang="en-US" altLang="zh-CN" sz="2000" dirty="0" err="1">
                <a:solidFill>
                  <a:srgbClr val="002060"/>
                </a:solidFill>
                <a:ea typeface="黑体" panose="02010609060101010101" pitchFamily="49" charset="-122"/>
                <a:cs typeface="Times New Roman" panose="02020603050405020304" pitchFamily="18" charset="0"/>
              </a:rPr>
              <a:t>Yuexuan</a:t>
            </a:r>
            <a:r>
              <a:rPr lang="en-US" altLang="zh-CN" sz="2000" dirty="0">
                <a:solidFill>
                  <a:srgbClr val="002060"/>
                </a:solidFill>
                <a:ea typeface="黑体" panose="02010609060101010101" pitchFamily="49" charset="-122"/>
                <a:cs typeface="Times New Roman" panose="02020603050405020304" pitchFamily="18" charset="0"/>
              </a:rPr>
              <a:t> An, Lei Qi, Xin </a:t>
            </a:r>
            <a:r>
              <a:rPr lang="en-US" altLang="zh-CN" sz="2000" dirty="0" err="1">
                <a:solidFill>
                  <a:srgbClr val="002060"/>
                </a:solidFill>
                <a:ea typeface="黑体" panose="02010609060101010101" pitchFamily="49" charset="-122"/>
                <a:cs typeface="Times New Roman" panose="02020603050405020304" pitchFamily="18" charset="0"/>
              </a:rPr>
              <a:t>Geng</a:t>
            </a:r>
            <a:endParaRPr lang="en-US" altLang="zh-CN" sz="2000" dirty="0">
              <a:solidFill>
                <a:srgbClr val="002060"/>
              </a:solidFill>
              <a:ea typeface="黑体" panose="02010609060101010101" pitchFamily="49" charset="-122"/>
              <a:cs typeface="Times New Roman" panose="02020603050405020304" pitchFamily="18" charset="0"/>
            </a:endParaRPr>
          </a:p>
          <a:p>
            <a:r>
              <a:rPr lang="en-US" altLang="zh-CN" dirty="0"/>
              <a:t>School of Computer Science and Engineering, Southeast University, Nanjing 211189, China</a:t>
            </a:r>
            <a:endParaRPr lang="en-US" altLang="zh-CN" sz="2000" dirty="0">
              <a:solidFill>
                <a:srgbClr val="002060"/>
              </a:solidFill>
              <a:ea typeface="黑体" panose="02010609060101010101" pitchFamily="49" charset="-122"/>
              <a:cs typeface="Times New Roman" panose="02020603050405020304" pitchFamily="18" charset="0"/>
            </a:endParaRPr>
          </a:p>
          <a:p>
            <a:r>
              <a:rPr lang="en-US" altLang="zh-CN" dirty="0"/>
              <a:t>Key Laboratory of New Generation Artificial Intelligence Technology and Its Interdisciplinary</a:t>
            </a:r>
          </a:p>
          <a:p>
            <a:r>
              <a:rPr lang="en-US" altLang="zh-CN" dirty="0"/>
              <a:t>Applications (Southeast University), Ministry of Education, China</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A42FD-8B55-5CCE-FB09-87B80711B82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D6750EA-90D1-DC6D-369C-E12EC5671B1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Label Distribution Learning</a:t>
            </a:r>
            <a:endParaRPr lang="zh-CN" altLang="en-US" dirty="0"/>
          </a:p>
        </p:txBody>
      </p:sp>
      <p:sp>
        <p:nvSpPr>
          <p:cNvPr id="15" name="文本框 14">
            <a:extLst>
              <a:ext uri="{FF2B5EF4-FFF2-40B4-BE49-F238E27FC236}">
                <a16:creationId xmlns:a16="http://schemas.microsoft.com/office/drawing/2014/main" id="{50272BAD-A633-E398-97F6-9730399613E0}"/>
              </a:ext>
            </a:extLst>
          </p:cNvPr>
          <p:cNvSpPr txBox="1"/>
          <p:nvPr/>
        </p:nvSpPr>
        <p:spPr>
          <a:xfrm>
            <a:off x="242646" y="1131590"/>
            <a:ext cx="8658708" cy="1077218"/>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Label Distribution Learning (LDL) has emerged as a promising paradigm for </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uncovering correlations among different labels</a:t>
            </a: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 assigning a label distribution to an instance and directly learning a mapping from instance to label distribution</a:t>
            </a:r>
            <a:r>
              <a:rPr lang="en-US" altLang="zh-CN" sz="1600" dirty="0">
                <a:solidFill>
                  <a:srgbClr val="082764"/>
                </a:solidFill>
                <a:ea typeface="黑体" panose="02010609060101010101" pitchFamily="49" charset="-122"/>
                <a:cs typeface="Times New Roman" panose="02020603050405020304" pitchFamily="18" charset="0"/>
              </a:rPr>
              <a:t>. LDL can be categorized into three main groups: </a:t>
            </a:r>
            <a:r>
              <a:rPr lang="en-US" altLang="zh-CN" sz="1600" b="1" dirty="0">
                <a:solidFill>
                  <a:srgbClr val="082764"/>
                </a:solidFill>
                <a:ea typeface="黑体" panose="02010609060101010101" pitchFamily="49" charset="-122"/>
                <a:cs typeface="Times New Roman" panose="02020603050405020304" pitchFamily="18" charset="0"/>
              </a:rPr>
              <a:t>global label correlation</a:t>
            </a:r>
            <a:r>
              <a:rPr lang="en-US" altLang="zh-CN" sz="1600" dirty="0">
                <a:solidFill>
                  <a:srgbClr val="082764"/>
                </a:solidFill>
                <a:ea typeface="黑体" panose="02010609060101010101" pitchFamily="49" charset="-122"/>
                <a:cs typeface="Times New Roman" panose="02020603050405020304" pitchFamily="18" charset="0"/>
              </a:rPr>
              <a:t>, </a:t>
            </a:r>
            <a:r>
              <a:rPr lang="en-US" altLang="zh-CN" sz="1600" b="1" dirty="0">
                <a:solidFill>
                  <a:srgbClr val="082764"/>
                </a:solidFill>
                <a:ea typeface="黑体" panose="02010609060101010101" pitchFamily="49" charset="-122"/>
                <a:cs typeface="Times New Roman" panose="02020603050405020304" pitchFamily="18" charset="0"/>
              </a:rPr>
              <a:t>local label correlation</a:t>
            </a:r>
            <a:r>
              <a:rPr lang="en-US" altLang="zh-CN" sz="1600" dirty="0">
                <a:solidFill>
                  <a:srgbClr val="082764"/>
                </a:solidFill>
                <a:ea typeface="黑体" panose="02010609060101010101" pitchFamily="49" charset="-122"/>
                <a:cs typeface="Times New Roman" panose="02020603050405020304" pitchFamily="18" charset="0"/>
              </a:rPr>
              <a:t>, and </a:t>
            </a:r>
            <a:r>
              <a:rPr lang="en-US" altLang="zh-CN" sz="1600" b="1" dirty="0">
                <a:solidFill>
                  <a:srgbClr val="082764"/>
                </a:solidFill>
                <a:ea typeface="黑体" panose="02010609060101010101" pitchFamily="49" charset="-122"/>
                <a:cs typeface="Times New Roman" panose="02020603050405020304" pitchFamily="18" charset="0"/>
              </a:rPr>
              <a:t>both global and local label correlations</a:t>
            </a:r>
            <a:r>
              <a:rPr lang="en-US" altLang="zh-CN" sz="1600" dirty="0">
                <a:solidFill>
                  <a:srgbClr val="082764"/>
                </a:solidFill>
                <a:ea typeface="黑体" panose="02010609060101010101" pitchFamily="49" charset="-122"/>
                <a:cs typeface="Times New Roman" panose="02020603050405020304" pitchFamily="18" charset="0"/>
              </a:rPr>
              <a:t>.</a:t>
            </a:r>
            <a:endPar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DE83A14B-7758-24C5-5B67-7C82CE73A927}"/>
              </a:ext>
            </a:extLst>
          </p:cNvPr>
          <p:cNvSpPr txBox="1"/>
          <p:nvPr/>
        </p:nvSpPr>
        <p:spPr>
          <a:xfrm>
            <a:off x="242646" y="2427734"/>
            <a:ext cx="4896544" cy="523220"/>
          </a:xfrm>
          <a:prstGeom prst="rect">
            <a:avLst/>
          </a:prstGeom>
          <a:noFill/>
        </p:spPr>
        <p:txBody>
          <a:bodyPr wrap="square" rtlCol="0">
            <a:spAutoFit/>
          </a:bodyPr>
          <a:lstStyle/>
          <a:p>
            <a:pPr algn="l"/>
            <a:r>
              <a:rPr lang="en-US" altLang="zh-CN" sz="2800" b="1" dirty="0">
                <a:solidFill>
                  <a:srgbClr val="002060"/>
                </a:solidFill>
                <a:ea typeface="黑体" panose="02010609060101010101" pitchFamily="49" charset="-122"/>
                <a:cs typeface="Times New Roman" panose="02020603050405020304" pitchFamily="18" charset="0"/>
              </a:rPr>
              <a:t>Question</a:t>
            </a:r>
            <a:endParaRPr lang="zh-CN" altLang="en-US" sz="2800" b="1" dirty="0">
              <a:solidFill>
                <a:srgbClr val="002060"/>
              </a:solidFill>
              <a:ea typeface="黑体"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D1DC7210-DF98-290D-F767-C3F085D4D7FE}"/>
              </a:ext>
            </a:extLst>
          </p:cNvPr>
          <p:cNvSpPr txBox="1"/>
          <p:nvPr/>
        </p:nvSpPr>
        <p:spPr>
          <a:xfrm>
            <a:off x="242646" y="3075806"/>
            <a:ext cx="8658708" cy="83099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computational complexity of LDL is generally higher than traditional learning frameworks.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neglect to leverage asymmetric correlations among different labels, which further limits the performance of the model.</a:t>
            </a:r>
            <a:endParaRPr kumimoji="0" lang="zh-CN" altLang="en-US"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3627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06760-F6ED-F3A0-0FE5-FD907BC695CE}"/>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17D9E482-E2AC-3E3C-F4FC-AE77F932A2B1}"/>
              </a:ext>
            </a:extLst>
          </p:cNvPr>
          <p:cNvSpPr>
            <a:spLocks noGrp="1"/>
          </p:cNvSpPr>
          <p:nvPr>
            <p:ph type="title"/>
          </p:nvPr>
        </p:nvSpPr>
        <p:spPr/>
        <p:txBody>
          <a:bodyPr/>
          <a:lstStyle/>
          <a:p>
            <a:r>
              <a:rPr lang="en-US" altLang="zh-CN" dirty="0"/>
              <a:t>Table of Contents</a:t>
            </a:r>
          </a:p>
        </p:txBody>
      </p:sp>
      <p:grpSp>
        <p:nvGrpSpPr>
          <p:cNvPr id="41" name="组合 40">
            <a:extLst>
              <a:ext uri="{FF2B5EF4-FFF2-40B4-BE49-F238E27FC236}">
                <a16:creationId xmlns:a16="http://schemas.microsoft.com/office/drawing/2014/main" id="{7F3D0BC3-3062-1FD7-8EB9-854D1F6D7856}"/>
              </a:ext>
            </a:extLst>
          </p:cNvPr>
          <p:cNvGrpSpPr/>
          <p:nvPr/>
        </p:nvGrpSpPr>
        <p:grpSpPr>
          <a:xfrm>
            <a:off x="2275415" y="2699444"/>
            <a:ext cx="4348514" cy="607341"/>
            <a:chOff x="2228207" y="1302988"/>
            <a:chExt cx="4320480" cy="603426"/>
          </a:xfrm>
        </p:grpSpPr>
        <p:sp>
          <p:nvSpPr>
            <p:cNvPr id="5" name="AutoShape 10">
              <a:extLst>
                <a:ext uri="{FF2B5EF4-FFF2-40B4-BE49-F238E27FC236}">
                  <a16:creationId xmlns:a16="http://schemas.microsoft.com/office/drawing/2014/main" id="{AB156E28-CADF-9227-28EE-387BED3A4BCB}"/>
                </a:ext>
              </a:extLst>
            </p:cNvPr>
            <p:cNvSpPr>
              <a:spLocks noChangeArrowheads="1"/>
            </p:cNvSpPr>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endParaRPr>
            </a:p>
          </p:txBody>
        </p:sp>
        <p:sp>
          <p:nvSpPr>
            <p:cNvPr id="6" name="AutoShape 11">
              <a:extLst>
                <a:ext uri="{FF2B5EF4-FFF2-40B4-BE49-F238E27FC236}">
                  <a16:creationId xmlns:a16="http://schemas.microsoft.com/office/drawing/2014/main" id="{84804ABA-7120-6BA1-ECA0-B8C1709F7E97}"/>
                </a:ext>
              </a:extLst>
            </p:cNvPr>
            <p:cNvSpPr>
              <a:spLocks noChangeArrowheads="1"/>
            </p:cNvSpPr>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808080"/>
                </a:solidFill>
                <a:effectLst/>
                <a:uLnTx/>
                <a:uFillTx/>
                <a:latin typeface="Arial"/>
                <a:ea typeface="黑体" panose="02010609060101010101" pitchFamily="49" charset="-122"/>
                <a:cs typeface="+mn-cs"/>
              </a:endParaRPr>
            </a:p>
          </p:txBody>
        </p:sp>
        <p:sp>
          <p:nvSpPr>
            <p:cNvPr id="7" name="Text Box 12">
              <a:extLst>
                <a:ext uri="{FF2B5EF4-FFF2-40B4-BE49-F238E27FC236}">
                  <a16:creationId xmlns:a16="http://schemas.microsoft.com/office/drawing/2014/main" id="{25D4F2B9-6C83-CAD5-EC33-3896AA3A228B}"/>
                </a:ext>
              </a:extLst>
            </p:cNvPr>
            <p:cNvSpPr txBox="1">
              <a:spLocks noChangeArrowheads="1"/>
            </p:cNvSpPr>
            <p:nvPr/>
          </p:nvSpPr>
          <p:spPr bwMode="gray">
            <a:xfrm>
              <a:off x="2987824" y="1347614"/>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rPr>
                <a:t>Proposed Method</a:t>
              </a:r>
            </a:p>
          </p:txBody>
        </p:sp>
        <p:sp>
          <p:nvSpPr>
            <p:cNvPr id="8" name="Text Box 18">
              <a:extLst>
                <a:ext uri="{FF2B5EF4-FFF2-40B4-BE49-F238E27FC236}">
                  <a16:creationId xmlns:a16="http://schemas.microsoft.com/office/drawing/2014/main" id="{39BC8F30-596B-DDDE-0E5F-516F720AF23E}"/>
                </a:ext>
              </a:extLst>
            </p:cNvPr>
            <p:cNvSpPr txBox="1">
              <a:spLocks noChangeArrowheads="1"/>
            </p:cNvSpPr>
            <p:nvPr/>
          </p:nvSpPr>
          <p:spPr bwMode="gray">
            <a:xfrm>
              <a:off x="2427035" y="1330350"/>
              <a:ext cx="356188" cy="4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FFFFFF"/>
                  </a:solidFill>
                  <a:latin typeface="Arial"/>
                  <a:ea typeface="黑体" panose="02010609060101010101" pitchFamily="49" charset="-122"/>
                  <a:cs typeface="Times New Roman" panose="02020603050405020304" pitchFamily="18" charset="0"/>
                </a:rPr>
                <a:t>3</a:t>
              </a:r>
              <a:endParaRPr kumimoji="0" lang="en-US" altLang="zh-CN" sz="2400" b="1" i="0" u="none" strike="noStrike" kern="0" cap="none" spc="0" normalizeH="0" baseline="0" noProof="0" dirty="0">
                <a:ln>
                  <a:noFill/>
                </a:ln>
                <a:solidFill>
                  <a:srgbClr val="FFFFFF"/>
                </a:solidFill>
                <a:effectLst/>
                <a:uLnTx/>
                <a:uFillTx/>
                <a:latin typeface="Arial"/>
                <a:ea typeface="黑体" panose="02010609060101010101" pitchFamily="49" charset="-122"/>
                <a:cs typeface="Times New Roman" panose="02020603050405020304" pitchFamily="18" charset="0"/>
              </a:endParaRPr>
            </a:p>
          </p:txBody>
        </p:sp>
      </p:grpSp>
      <p:grpSp>
        <p:nvGrpSpPr>
          <p:cNvPr id="42" name="组合 41">
            <a:extLst>
              <a:ext uri="{FF2B5EF4-FFF2-40B4-BE49-F238E27FC236}">
                <a16:creationId xmlns:a16="http://schemas.microsoft.com/office/drawing/2014/main" id="{169653A8-BA67-B1E2-EE80-EAD54C697C25}"/>
              </a:ext>
            </a:extLst>
          </p:cNvPr>
          <p:cNvGrpSpPr/>
          <p:nvPr/>
        </p:nvGrpSpPr>
        <p:grpSpPr>
          <a:xfrm>
            <a:off x="2239957" y="1156454"/>
            <a:ext cx="4348514" cy="510335"/>
            <a:chOff x="2213820" y="2117425"/>
            <a:chExt cx="4320480" cy="507045"/>
          </a:xfrm>
        </p:grpSpPr>
        <p:sp>
          <p:nvSpPr>
            <p:cNvPr id="9" name="AutoShape 10">
              <a:extLst>
                <a:ext uri="{FF2B5EF4-FFF2-40B4-BE49-F238E27FC236}">
                  <a16:creationId xmlns:a16="http://schemas.microsoft.com/office/drawing/2014/main" id="{9F1C76B9-5E33-F6FE-E590-FBB4A27A59D6}"/>
                </a:ext>
              </a:extLst>
            </p:cNvPr>
            <p:cNvSpPr>
              <a:spLocks noChangeArrowheads="1"/>
            </p:cNvSpPr>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0" name="AutoShape 11">
              <a:extLst>
                <a:ext uri="{FF2B5EF4-FFF2-40B4-BE49-F238E27FC236}">
                  <a16:creationId xmlns:a16="http://schemas.microsoft.com/office/drawing/2014/main" id="{A1770904-5FD3-2576-486D-9A1A98A6C6C6}"/>
                </a:ext>
              </a:extLst>
            </p:cNvPr>
            <p:cNvSpPr>
              <a:spLocks noChangeArrowheads="1"/>
            </p:cNvSpPr>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1" name="Text Box 12">
              <a:extLst>
                <a:ext uri="{FF2B5EF4-FFF2-40B4-BE49-F238E27FC236}">
                  <a16:creationId xmlns:a16="http://schemas.microsoft.com/office/drawing/2014/main" id="{6174FE65-2A1F-C1DA-6FCB-D4E2F5B052D9}"/>
                </a:ext>
              </a:extLst>
            </p:cNvPr>
            <p:cNvSpPr txBox="1">
              <a:spLocks noChangeArrowheads="1"/>
            </p:cNvSpPr>
            <p:nvPr/>
          </p:nvSpPr>
          <p:spPr bwMode="gray">
            <a:xfrm>
              <a:off x="2973437" y="2162052"/>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Introduction</a:t>
              </a:r>
            </a:p>
          </p:txBody>
        </p:sp>
        <p:sp>
          <p:nvSpPr>
            <p:cNvPr id="12" name="Text Box 18">
              <a:extLst>
                <a:ext uri="{FF2B5EF4-FFF2-40B4-BE49-F238E27FC236}">
                  <a16:creationId xmlns:a16="http://schemas.microsoft.com/office/drawing/2014/main" id="{57BB1227-0AFB-3EB8-E11D-8D5A0863A6E7}"/>
                </a:ext>
              </a:extLst>
            </p:cNvPr>
            <p:cNvSpPr txBox="1">
              <a:spLocks noChangeArrowheads="1"/>
            </p:cNvSpPr>
            <p:nvPr/>
          </p:nvSpPr>
          <p:spPr bwMode="gray">
            <a:xfrm>
              <a:off x="2412648" y="214478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1</a:t>
              </a:r>
            </a:p>
          </p:txBody>
        </p:sp>
      </p:grpSp>
      <p:grpSp>
        <p:nvGrpSpPr>
          <p:cNvPr id="43" name="组合 42">
            <a:extLst>
              <a:ext uri="{FF2B5EF4-FFF2-40B4-BE49-F238E27FC236}">
                <a16:creationId xmlns:a16="http://schemas.microsoft.com/office/drawing/2014/main" id="{C59CE425-4240-C645-622C-E75A7DC35783}"/>
              </a:ext>
            </a:extLst>
          </p:cNvPr>
          <p:cNvGrpSpPr/>
          <p:nvPr/>
        </p:nvGrpSpPr>
        <p:grpSpPr>
          <a:xfrm>
            <a:off x="2247381" y="4264979"/>
            <a:ext cx="4348514" cy="510335"/>
            <a:chOff x="2213820" y="2837505"/>
            <a:chExt cx="4320480" cy="507045"/>
          </a:xfrm>
        </p:grpSpPr>
        <p:sp>
          <p:nvSpPr>
            <p:cNvPr id="13" name="AutoShape 10">
              <a:extLst>
                <a:ext uri="{FF2B5EF4-FFF2-40B4-BE49-F238E27FC236}">
                  <a16:creationId xmlns:a16="http://schemas.microsoft.com/office/drawing/2014/main" id="{82DA160C-B6CC-6718-1DFC-CB23955658E8}"/>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4" name="AutoShape 11">
              <a:extLst>
                <a:ext uri="{FF2B5EF4-FFF2-40B4-BE49-F238E27FC236}">
                  <a16:creationId xmlns:a16="http://schemas.microsoft.com/office/drawing/2014/main" id="{4EF80702-4C67-DCA3-921B-2D229B07C96E}"/>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5" name="Text Box 12">
              <a:extLst>
                <a:ext uri="{FF2B5EF4-FFF2-40B4-BE49-F238E27FC236}">
                  <a16:creationId xmlns:a16="http://schemas.microsoft.com/office/drawing/2014/main" id="{EEF272B3-DB3B-E101-6A39-8E51222A56D5}"/>
                </a:ext>
              </a:extLst>
            </p:cNvPr>
            <p:cNvSpPr txBox="1">
              <a:spLocks noChangeArrowheads="1"/>
            </p:cNvSpPr>
            <p:nvPr/>
          </p:nvSpPr>
          <p:spPr bwMode="gray">
            <a:xfrm>
              <a:off x="2973437" y="2882131"/>
              <a:ext cx="3330452" cy="457407"/>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Conclusion</a:t>
              </a:r>
            </a:p>
          </p:txBody>
        </p:sp>
        <p:sp>
          <p:nvSpPr>
            <p:cNvPr id="16" name="Text Box 18">
              <a:extLst>
                <a:ext uri="{FF2B5EF4-FFF2-40B4-BE49-F238E27FC236}">
                  <a16:creationId xmlns:a16="http://schemas.microsoft.com/office/drawing/2014/main" id="{0DEAE453-6ABB-4E25-4BC4-84EEEBE4966A}"/>
                </a:ext>
              </a:extLst>
            </p:cNvPr>
            <p:cNvSpPr txBox="1">
              <a:spLocks noChangeArrowheads="1"/>
            </p:cNvSpPr>
            <p:nvPr/>
          </p:nvSpPr>
          <p:spPr bwMode="gray">
            <a:xfrm>
              <a:off x="2412648" y="286486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5</a:t>
              </a:r>
            </a:p>
          </p:txBody>
        </p:sp>
      </p:grpSp>
      <p:grpSp>
        <p:nvGrpSpPr>
          <p:cNvPr id="4" name="组合 3">
            <a:extLst>
              <a:ext uri="{FF2B5EF4-FFF2-40B4-BE49-F238E27FC236}">
                <a16:creationId xmlns:a16="http://schemas.microsoft.com/office/drawing/2014/main" id="{58E78579-2E25-EBA8-1E92-11D52EB198CD}"/>
              </a:ext>
            </a:extLst>
          </p:cNvPr>
          <p:cNvGrpSpPr/>
          <p:nvPr/>
        </p:nvGrpSpPr>
        <p:grpSpPr>
          <a:xfrm>
            <a:off x="2275415" y="1972075"/>
            <a:ext cx="4320480" cy="507045"/>
            <a:chOff x="2213820" y="2837505"/>
            <a:chExt cx="4320480" cy="507045"/>
          </a:xfrm>
        </p:grpSpPr>
        <p:sp>
          <p:nvSpPr>
            <p:cNvPr id="17" name="AutoShape 10">
              <a:extLst>
                <a:ext uri="{FF2B5EF4-FFF2-40B4-BE49-F238E27FC236}">
                  <a16:creationId xmlns:a16="http://schemas.microsoft.com/office/drawing/2014/main" id="{A67C41EF-CF29-0EAC-1372-7DDC3623B3CD}"/>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8" name="AutoShape 11">
              <a:extLst>
                <a:ext uri="{FF2B5EF4-FFF2-40B4-BE49-F238E27FC236}">
                  <a16:creationId xmlns:a16="http://schemas.microsoft.com/office/drawing/2014/main" id="{68E6836C-C416-6E3C-0E41-4DB8F2D11995}"/>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9" name="Text Box 12">
              <a:extLst>
                <a:ext uri="{FF2B5EF4-FFF2-40B4-BE49-F238E27FC236}">
                  <a16:creationId xmlns:a16="http://schemas.microsoft.com/office/drawing/2014/main" id="{24F1B389-DD3C-7EB5-11BD-C5A05869AAAB}"/>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Related Work</a:t>
              </a:r>
            </a:p>
          </p:txBody>
        </p:sp>
        <p:sp>
          <p:nvSpPr>
            <p:cNvPr id="20" name="Text Box 18">
              <a:extLst>
                <a:ext uri="{FF2B5EF4-FFF2-40B4-BE49-F238E27FC236}">
                  <a16:creationId xmlns:a16="http://schemas.microsoft.com/office/drawing/2014/main" id="{787F8CAC-3974-9DF9-7476-CA7148F0FFDD}"/>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292929">
                      <a:lumMod val="25000"/>
                      <a:lumOff val="75000"/>
                    </a:srgbClr>
                  </a:solidFill>
                  <a:latin typeface="Arial"/>
                  <a:ea typeface="黑体" panose="02010609060101010101" pitchFamily="49" charset="-122"/>
                  <a:cs typeface="Times New Roman" panose="02020603050405020304" pitchFamily="18" charset="0"/>
                </a:rPr>
                <a:t>2</a:t>
              </a:r>
              <a:endPar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endParaRPr>
            </a:p>
          </p:txBody>
        </p:sp>
      </p:grpSp>
      <p:grpSp>
        <p:nvGrpSpPr>
          <p:cNvPr id="22" name="组合 21">
            <a:extLst>
              <a:ext uri="{FF2B5EF4-FFF2-40B4-BE49-F238E27FC236}">
                <a16:creationId xmlns:a16="http://schemas.microsoft.com/office/drawing/2014/main" id="{D8BE554A-58A8-1345-5D22-65ACDD87799F}"/>
              </a:ext>
            </a:extLst>
          </p:cNvPr>
          <p:cNvGrpSpPr/>
          <p:nvPr/>
        </p:nvGrpSpPr>
        <p:grpSpPr>
          <a:xfrm>
            <a:off x="2275415" y="3517064"/>
            <a:ext cx="4320480" cy="507045"/>
            <a:chOff x="2213820" y="2837505"/>
            <a:chExt cx="4320480" cy="507045"/>
          </a:xfrm>
        </p:grpSpPr>
        <p:sp>
          <p:nvSpPr>
            <p:cNvPr id="23" name="AutoShape 10">
              <a:extLst>
                <a:ext uri="{FF2B5EF4-FFF2-40B4-BE49-F238E27FC236}">
                  <a16:creationId xmlns:a16="http://schemas.microsoft.com/office/drawing/2014/main" id="{5D51002A-9917-5C5F-4F13-521E207D5CE1}"/>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24" name="AutoShape 11">
              <a:extLst>
                <a:ext uri="{FF2B5EF4-FFF2-40B4-BE49-F238E27FC236}">
                  <a16:creationId xmlns:a16="http://schemas.microsoft.com/office/drawing/2014/main" id="{BB03E098-16BA-849A-F31D-2C9D105338CF}"/>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25" name="Text Box 12">
              <a:extLst>
                <a:ext uri="{FF2B5EF4-FFF2-40B4-BE49-F238E27FC236}">
                  <a16:creationId xmlns:a16="http://schemas.microsoft.com/office/drawing/2014/main" id="{0C60E3D0-20F3-6112-657D-741F82FFEC42}"/>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Experiments</a:t>
              </a:r>
            </a:p>
          </p:txBody>
        </p:sp>
        <p:sp>
          <p:nvSpPr>
            <p:cNvPr id="26" name="Text Box 18">
              <a:extLst>
                <a:ext uri="{FF2B5EF4-FFF2-40B4-BE49-F238E27FC236}">
                  <a16:creationId xmlns:a16="http://schemas.microsoft.com/office/drawing/2014/main" id="{137EFA39-88FD-43F7-EEC5-FBD31354B5F2}"/>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4</a:t>
              </a:r>
            </a:p>
          </p:txBody>
        </p:sp>
      </p:grpSp>
    </p:spTree>
    <p:extLst>
      <p:ext uri="{BB962C8B-B14F-4D97-AF65-F5344CB8AC3E}">
        <p14:creationId xmlns:p14="http://schemas.microsoft.com/office/powerpoint/2010/main" val="155397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F0D67-44CD-0110-6B13-7A071E272D3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A4F314-97B6-35B4-E5CC-5C2DC67B9649}"/>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Overview</a:t>
            </a:r>
            <a:endParaRPr lang="zh-CN" altLang="en-US" dirty="0"/>
          </a:p>
        </p:txBody>
      </p:sp>
      <p:sp>
        <p:nvSpPr>
          <p:cNvPr id="15" name="文本框 14">
            <a:extLst>
              <a:ext uri="{FF2B5EF4-FFF2-40B4-BE49-F238E27FC236}">
                <a16:creationId xmlns:a16="http://schemas.microsoft.com/office/drawing/2014/main" id="{BCBD4D02-5BE2-0927-B89F-0A86C7622025}"/>
              </a:ext>
            </a:extLst>
          </p:cNvPr>
          <p:cNvSpPr txBox="1"/>
          <p:nvPr/>
        </p:nvSpPr>
        <p:spPr>
          <a:xfrm>
            <a:off x="242646" y="1131590"/>
            <a:ext cx="8658708"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Scalable Label Distribution Learning(SLDL) incorporates the </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target embedding method</a:t>
            </a: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 aiming to reduce label dimensionality and mitigate resource requirements during model training. Subsequently, SLDL learns the mapping </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from the instance to the low-dimensional embedding vector</a:t>
            </a:r>
            <a:r>
              <a:rPr lang="en-US" altLang="zh-CN" sz="1600" dirty="0">
                <a:solidFill>
                  <a:srgbClr val="082764"/>
                </a:solidFill>
                <a:ea typeface="黑体" panose="02010609060101010101" pitchFamily="49" charset="-122"/>
                <a:cs typeface="Times New Roman" panose="02020603050405020304" pitchFamily="18" charset="0"/>
              </a:rPr>
              <a:t>. During the prediction phase, the output score is </a:t>
            </a:r>
            <a:r>
              <a:rPr lang="en-US" altLang="zh-CN" sz="1600" b="1" dirty="0">
                <a:solidFill>
                  <a:srgbClr val="082764"/>
                </a:solidFill>
                <a:ea typeface="黑体" panose="02010609060101010101" pitchFamily="49" charset="-122"/>
                <a:cs typeface="Times New Roman" panose="02020603050405020304" pitchFamily="18" charset="0"/>
              </a:rPr>
              <a:t>decoded from the predicted embedding vector</a:t>
            </a:r>
            <a:r>
              <a:rPr lang="en-US" altLang="zh-CN" sz="1600" dirty="0">
                <a:solidFill>
                  <a:srgbClr val="082764"/>
                </a:solidFill>
                <a:ea typeface="黑体" panose="02010609060101010101" pitchFamily="49" charset="-122"/>
                <a:cs typeface="Times New Roman" panose="02020603050405020304" pitchFamily="18" charset="0"/>
              </a:rPr>
              <a:t> using a </a:t>
            </a:r>
            <a:r>
              <a:rPr lang="en-US" altLang="zh-CN" sz="1600" b="1" dirty="0">
                <a:solidFill>
                  <a:srgbClr val="082764"/>
                </a:solidFill>
                <a:ea typeface="黑体" panose="02010609060101010101" pitchFamily="49" charset="-122"/>
                <a:cs typeface="Times New Roman" panose="02020603050405020304" pitchFamily="18" charset="0"/>
              </a:rPr>
              <a:t>nearest neighbor-based strategy</a:t>
            </a:r>
            <a:r>
              <a:rPr lang="en-US" altLang="zh-CN" sz="1600" dirty="0">
                <a:solidFill>
                  <a:srgbClr val="082764"/>
                </a:solidFill>
                <a:ea typeface="黑体" panose="02010609060101010101" pitchFamily="49" charset="-122"/>
                <a:cs typeface="Times New Roman" panose="02020603050405020304" pitchFamily="18" charset="0"/>
              </a:rPr>
              <a:t>.</a:t>
            </a:r>
            <a:endPar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589C1796-7748-1C1E-D205-07481C7F60AA}"/>
              </a:ext>
            </a:extLst>
          </p:cNvPr>
          <p:cNvPicPr>
            <a:picLocks noChangeAspect="1"/>
          </p:cNvPicPr>
          <p:nvPr/>
        </p:nvPicPr>
        <p:blipFill>
          <a:blip r:embed="rId3"/>
          <a:stretch>
            <a:fillRect/>
          </a:stretch>
        </p:blipFill>
        <p:spPr>
          <a:xfrm>
            <a:off x="351978" y="2643758"/>
            <a:ext cx="8440043" cy="2015263"/>
          </a:xfrm>
          <a:prstGeom prst="rect">
            <a:avLst/>
          </a:prstGeom>
        </p:spPr>
      </p:pic>
    </p:spTree>
    <p:extLst>
      <p:ext uri="{BB962C8B-B14F-4D97-AF65-F5344CB8AC3E}">
        <p14:creationId xmlns:p14="http://schemas.microsoft.com/office/powerpoint/2010/main" val="166769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E71B-2EFA-5D8B-410C-6FFFD6C4283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7E5D03C-57DA-14CC-F460-8DE3C352D78A}"/>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Asymmetric-Correlational Gaussian Embedding</a:t>
            </a:r>
            <a:endParaRPr lang="zh-CN" altLang="en-US" dirty="0"/>
          </a:p>
        </p:txBody>
      </p:sp>
      <p:sp>
        <p:nvSpPr>
          <p:cNvPr id="15" name="文本框 14">
            <a:extLst>
              <a:ext uri="{FF2B5EF4-FFF2-40B4-BE49-F238E27FC236}">
                <a16:creationId xmlns:a16="http://schemas.microsoft.com/office/drawing/2014/main" id="{5E7EF12D-BD64-368F-5815-DDD9F9EA3B42}"/>
              </a:ext>
            </a:extLst>
          </p:cNvPr>
          <p:cNvSpPr txBox="1"/>
          <p:nvPr/>
        </p:nvSpPr>
        <p:spPr>
          <a:xfrm>
            <a:off x="242646" y="1131590"/>
            <a:ext cx="8658708"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In SLDL, we use </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Gaussian embedding</a:t>
            </a: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 to extract asymmetric correlations. To learn a reasonable transition relationship between different labels, we construct a </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probability transfer matrix</a:t>
            </a:r>
            <a:r>
              <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dirty="0">
                <a:solidFill>
                  <a:srgbClr val="082764"/>
                </a:solidFill>
                <a:ea typeface="黑体" panose="02010609060101010101" pitchFamily="49" charset="-122"/>
                <a:cs typeface="Times New Roman" panose="02020603050405020304" pitchFamily="18" charset="0"/>
              </a:rPr>
              <a:t>E</a:t>
            </a:r>
            <a:r>
              <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ach label is treated as a </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multivariate Gaussian distribution</a:t>
            </a:r>
            <a:r>
              <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 and an </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asymmetric metric</a:t>
            </a:r>
            <a:r>
              <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 is employed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establish the asymmetric correlation between each pair of labels. </a:t>
            </a:r>
            <a:r>
              <a:rPr lang="en-US" altLang="zh-CN" sz="1600" dirty="0">
                <a:solidFill>
                  <a:srgbClr val="082764"/>
                </a:solidFill>
                <a:ea typeface="黑体" panose="02010609060101010101" pitchFamily="49" charset="-122"/>
                <a:cs typeface="Times New Roman" panose="02020603050405020304" pitchFamily="18" charset="0"/>
              </a:rPr>
              <a:t>To gain probability transfer matrix, we first construct a label correlation matrix A.</a:t>
            </a:r>
            <a:endPar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F0F9D107-136D-02F0-B319-39F5E178A8B4}"/>
              </a:ext>
            </a:extLst>
          </p:cNvPr>
          <p:cNvPicPr>
            <a:picLocks noChangeAspect="1"/>
          </p:cNvPicPr>
          <p:nvPr/>
        </p:nvPicPr>
        <p:blipFill>
          <a:blip r:embed="rId3"/>
          <a:stretch>
            <a:fillRect/>
          </a:stretch>
        </p:blipFill>
        <p:spPr>
          <a:xfrm>
            <a:off x="2267744" y="2567802"/>
            <a:ext cx="4775445" cy="844593"/>
          </a:xfrm>
          <a:prstGeom prst="rect">
            <a:avLst/>
          </a:prstGeom>
        </p:spPr>
      </p:pic>
      <p:sp>
        <p:nvSpPr>
          <p:cNvPr id="5" name="文本框 4">
            <a:extLst>
              <a:ext uri="{FF2B5EF4-FFF2-40B4-BE49-F238E27FC236}">
                <a16:creationId xmlns:a16="http://schemas.microsoft.com/office/drawing/2014/main" id="{BF0BF585-13B4-ED11-0EF7-71F743366AAB}"/>
              </a:ext>
            </a:extLst>
          </p:cNvPr>
          <p:cNvSpPr txBox="1"/>
          <p:nvPr/>
        </p:nvSpPr>
        <p:spPr>
          <a:xfrm>
            <a:off x="402557" y="3632774"/>
            <a:ext cx="8505818" cy="338554"/>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For each row, we normalize the label correlation vector: </a:t>
            </a:r>
            <a:endParaRPr lang="zh-CN" altLang="en-US" sz="1600" dirty="0">
              <a:solidFill>
                <a:srgbClr val="082764"/>
              </a:solidFill>
              <a:ea typeface="黑体" panose="020106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55CFD257-735B-618B-D3B8-50DC44D0700B}"/>
              </a:ext>
            </a:extLst>
          </p:cNvPr>
          <p:cNvPicPr>
            <a:picLocks noChangeAspect="1"/>
          </p:cNvPicPr>
          <p:nvPr/>
        </p:nvPicPr>
        <p:blipFill>
          <a:blip r:embed="rId4"/>
          <a:stretch>
            <a:fillRect/>
          </a:stretch>
        </p:blipFill>
        <p:spPr>
          <a:xfrm>
            <a:off x="3203848" y="4083918"/>
            <a:ext cx="2070206" cy="723937"/>
          </a:xfrm>
          <a:prstGeom prst="rect">
            <a:avLst/>
          </a:prstGeom>
        </p:spPr>
      </p:pic>
    </p:spTree>
    <p:extLst>
      <p:ext uri="{BB962C8B-B14F-4D97-AF65-F5344CB8AC3E}">
        <p14:creationId xmlns:p14="http://schemas.microsoft.com/office/powerpoint/2010/main" val="407290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B6E49-9A10-1723-C685-77904535027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4F0B1F3-4D6B-7107-F874-F198B4E09CBE}"/>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Asymmetric-Correlational Gaussian Embedding</a:t>
            </a:r>
            <a:endParaRPr lang="zh-CN" altLang="en-US" dirty="0"/>
          </a:p>
        </p:txBody>
      </p:sp>
      <p:sp>
        <p:nvSpPr>
          <p:cNvPr id="15" name="文本框 14">
            <a:extLst>
              <a:ext uri="{FF2B5EF4-FFF2-40B4-BE49-F238E27FC236}">
                <a16:creationId xmlns:a16="http://schemas.microsoft.com/office/drawing/2014/main" id="{D3CC9492-B62C-1E5D-B8FC-0E8D90D83CAA}"/>
              </a:ext>
            </a:extLst>
          </p:cNvPr>
          <p:cNvSpPr txBox="1"/>
          <p:nvPr/>
        </p:nvSpPr>
        <p:spPr>
          <a:xfrm>
            <a:off x="242646" y="1131590"/>
            <a:ext cx="865870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In order to effectively establish the correlation between different labels, we leverage random walk simulation and aggregate the accumulated values. The parameters of random walk simulation are initialized as</a:t>
            </a:r>
            <a:endPar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C158A043-0E21-E2CD-6BD9-5BE2020160BF}"/>
              </a:ext>
            </a:extLst>
          </p:cNvPr>
          <p:cNvSpPr txBox="1"/>
          <p:nvPr/>
        </p:nvSpPr>
        <p:spPr>
          <a:xfrm>
            <a:off x="319091" y="2973970"/>
            <a:ext cx="8505818" cy="584775"/>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Subsequently, we perform the random walk processes several times and obtain the accumulated probability transfer matrix P</a:t>
            </a:r>
            <a:r>
              <a:rPr lang="en-US" altLang="zh-CN" sz="1600" baseline="30000" dirty="0">
                <a:solidFill>
                  <a:srgbClr val="082764"/>
                </a:solidFill>
                <a:ea typeface="黑体" panose="02010609060101010101" pitchFamily="49" charset="-122"/>
                <a:cs typeface="Times New Roman" panose="02020603050405020304" pitchFamily="18" charset="0"/>
              </a:rPr>
              <a:t>(total)</a:t>
            </a:r>
            <a:endParaRPr lang="zh-CN" altLang="en-US" sz="1600" baseline="30000" dirty="0">
              <a:solidFill>
                <a:srgbClr val="082764"/>
              </a:solidFill>
              <a:ea typeface="黑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A1F77789-661A-5EDF-6F30-D7543EF143A3}"/>
              </a:ext>
            </a:extLst>
          </p:cNvPr>
          <p:cNvPicPr>
            <a:picLocks noChangeAspect="1"/>
          </p:cNvPicPr>
          <p:nvPr/>
        </p:nvPicPr>
        <p:blipFill>
          <a:blip r:embed="rId3"/>
          <a:stretch>
            <a:fillRect/>
          </a:stretch>
        </p:blipFill>
        <p:spPr>
          <a:xfrm>
            <a:off x="3690607" y="1958451"/>
            <a:ext cx="1727289" cy="908097"/>
          </a:xfrm>
          <a:prstGeom prst="rect">
            <a:avLst/>
          </a:prstGeom>
        </p:spPr>
      </p:pic>
      <p:pic>
        <p:nvPicPr>
          <p:cNvPr id="9" name="图片 8">
            <a:extLst>
              <a:ext uri="{FF2B5EF4-FFF2-40B4-BE49-F238E27FC236}">
                <a16:creationId xmlns:a16="http://schemas.microsoft.com/office/drawing/2014/main" id="{96317DC7-10A9-DC35-C1A7-FD751059BCB6}"/>
              </a:ext>
            </a:extLst>
          </p:cNvPr>
          <p:cNvPicPr>
            <a:picLocks noChangeAspect="1"/>
          </p:cNvPicPr>
          <p:nvPr/>
        </p:nvPicPr>
        <p:blipFill>
          <a:blip r:embed="rId4"/>
          <a:stretch>
            <a:fillRect/>
          </a:stretch>
        </p:blipFill>
        <p:spPr>
          <a:xfrm>
            <a:off x="2641501" y="3637246"/>
            <a:ext cx="3860998" cy="1308167"/>
          </a:xfrm>
          <a:prstGeom prst="rect">
            <a:avLst/>
          </a:prstGeom>
        </p:spPr>
      </p:pic>
    </p:spTree>
    <p:extLst>
      <p:ext uri="{BB962C8B-B14F-4D97-AF65-F5344CB8AC3E}">
        <p14:creationId xmlns:p14="http://schemas.microsoft.com/office/powerpoint/2010/main" val="300512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EB177-5854-5DF0-0183-C4FD99C4FCA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BA15FDC-B6B8-50EE-EFD8-6B319BE014E9}"/>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Asymmetric-Correlational Gaussian Embedding</a:t>
            </a:r>
            <a:endParaRPr lang="zh-CN" altLang="en-US" dirty="0"/>
          </a:p>
        </p:txBody>
      </p:sp>
      <p:sp>
        <p:nvSpPr>
          <p:cNvPr id="15" name="文本框 14">
            <a:extLst>
              <a:ext uri="{FF2B5EF4-FFF2-40B4-BE49-F238E27FC236}">
                <a16:creationId xmlns:a16="http://schemas.microsoft.com/office/drawing/2014/main" id="{A0BF32F8-172F-C97F-2142-45255235D2E7}"/>
              </a:ext>
            </a:extLst>
          </p:cNvPr>
          <p:cNvSpPr txBox="1"/>
          <p:nvPr/>
        </p:nvSpPr>
        <p:spPr>
          <a:xfrm>
            <a:off x="242646" y="1131590"/>
            <a:ext cx="865870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After that, we standardize the accumulated probability transfer matrix:</a:t>
            </a:r>
            <a:endPar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21EC9D30-340A-9519-2BAA-04A3F6D2A803}"/>
              </a:ext>
            </a:extLst>
          </p:cNvPr>
          <p:cNvPicPr>
            <a:picLocks noChangeAspect="1"/>
          </p:cNvPicPr>
          <p:nvPr/>
        </p:nvPicPr>
        <p:blipFill>
          <a:blip r:embed="rId3"/>
          <a:stretch>
            <a:fillRect/>
          </a:stretch>
        </p:blipFill>
        <p:spPr>
          <a:xfrm>
            <a:off x="2987824" y="1779662"/>
            <a:ext cx="2825895" cy="977950"/>
          </a:xfrm>
          <a:prstGeom prst="rect">
            <a:avLst/>
          </a:prstGeom>
        </p:spPr>
      </p:pic>
    </p:spTree>
    <p:extLst>
      <p:ext uri="{BB962C8B-B14F-4D97-AF65-F5344CB8AC3E}">
        <p14:creationId xmlns:p14="http://schemas.microsoft.com/office/powerpoint/2010/main" val="1290258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FD1B0-F847-C3E5-E10E-F5C59E0333D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22B72B3-FDE7-13B1-C25B-3517095C5164}"/>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Asymmetric-Correlational Gaussian Embedding</a:t>
            </a:r>
            <a:endParaRPr lang="zh-CN" altLang="en-US" dirty="0"/>
          </a:p>
        </p:txBody>
      </p:sp>
      <p:sp>
        <p:nvSpPr>
          <p:cNvPr id="15" name="文本框 14">
            <a:extLst>
              <a:ext uri="{FF2B5EF4-FFF2-40B4-BE49-F238E27FC236}">
                <a16:creationId xmlns:a16="http://schemas.microsoft.com/office/drawing/2014/main" id="{A56B0E6B-3411-CB4E-F3DA-0ADC8B830C73}"/>
              </a:ext>
            </a:extLst>
          </p:cNvPr>
          <p:cNvSpPr txBox="1"/>
          <p:nvPr/>
        </p:nvSpPr>
        <p:spPr>
          <a:xfrm>
            <a:off x="242646" y="1131590"/>
            <a:ext cx="865870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We assume each label as a multivariate Gaussian distribution with a diagonal covariance structure  </a:t>
            </a:r>
            <a:endPar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3CF10266-48AD-B27B-B810-AA1F73CAC2D1}"/>
              </a:ext>
            </a:extLst>
          </p:cNvPr>
          <p:cNvPicPr>
            <a:picLocks noChangeAspect="1"/>
          </p:cNvPicPr>
          <p:nvPr/>
        </p:nvPicPr>
        <p:blipFill>
          <a:blip r:embed="rId3"/>
          <a:stretch>
            <a:fillRect/>
          </a:stretch>
        </p:blipFill>
        <p:spPr>
          <a:xfrm>
            <a:off x="371497" y="1470143"/>
            <a:ext cx="960143" cy="270679"/>
          </a:xfrm>
          <a:prstGeom prst="rect">
            <a:avLst/>
          </a:prstGeom>
        </p:spPr>
      </p:pic>
      <p:sp>
        <p:nvSpPr>
          <p:cNvPr id="8" name="文本框 7">
            <a:extLst>
              <a:ext uri="{FF2B5EF4-FFF2-40B4-BE49-F238E27FC236}">
                <a16:creationId xmlns:a16="http://schemas.microsoft.com/office/drawing/2014/main" id="{0FCD07F9-3F04-C157-1FD2-F2716DCED7FA}"/>
              </a:ext>
            </a:extLst>
          </p:cNvPr>
          <p:cNvSpPr txBox="1"/>
          <p:nvPr/>
        </p:nvSpPr>
        <p:spPr>
          <a:xfrm>
            <a:off x="1259632" y="1436207"/>
            <a:ext cx="7344815" cy="338554"/>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We follow a multi-round optimization to generate reasonable distribution for each label.</a:t>
            </a:r>
            <a:endParaRPr lang="zh-CN" altLang="en-US" sz="1600" dirty="0">
              <a:solidFill>
                <a:srgbClr val="082764"/>
              </a:solidFill>
              <a:ea typeface="黑体" panose="02010609060101010101" pitchFamily="49" charset="-122"/>
              <a:cs typeface="Times New Roman" panose="02020603050405020304" pitchFamily="18" charset="0"/>
            </a:endParaRPr>
          </a:p>
        </p:txBody>
      </p:sp>
      <p:pic>
        <p:nvPicPr>
          <p:cNvPr id="10" name="图片 9">
            <a:extLst>
              <a:ext uri="{FF2B5EF4-FFF2-40B4-BE49-F238E27FC236}">
                <a16:creationId xmlns:a16="http://schemas.microsoft.com/office/drawing/2014/main" id="{D40CE134-104C-394F-C79E-10ABDE8EA2A0}"/>
              </a:ext>
            </a:extLst>
          </p:cNvPr>
          <p:cNvPicPr>
            <a:picLocks noChangeAspect="1"/>
          </p:cNvPicPr>
          <p:nvPr/>
        </p:nvPicPr>
        <p:blipFill>
          <a:blip r:embed="rId4"/>
          <a:stretch>
            <a:fillRect/>
          </a:stretch>
        </p:blipFill>
        <p:spPr>
          <a:xfrm>
            <a:off x="1475656" y="2059540"/>
            <a:ext cx="5823249" cy="1657435"/>
          </a:xfrm>
          <a:prstGeom prst="rect">
            <a:avLst/>
          </a:prstGeom>
        </p:spPr>
      </p:pic>
      <p:pic>
        <p:nvPicPr>
          <p:cNvPr id="12" name="图片 11">
            <a:extLst>
              <a:ext uri="{FF2B5EF4-FFF2-40B4-BE49-F238E27FC236}">
                <a16:creationId xmlns:a16="http://schemas.microsoft.com/office/drawing/2014/main" id="{78BF676C-ABF3-3087-2515-B82DB3D1169A}"/>
              </a:ext>
            </a:extLst>
          </p:cNvPr>
          <p:cNvPicPr>
            <a:picLocks noChangeAspect="1"/>
          </p:cNvPicPr>
          <p:nvPr/>
        </p:nvPicPr>
        <p:blipFill>
          <a:blip r:embed="rId5"/>
          <a:stretch>
            <a:fillRect/>
          </a:stretch>
        </p:blipFill>
        <p:spPr>
          <a:xfrm>
            <a:off x="2555776" y="3939902"/>
            <a:ext cx="3454578" cy="647733"/>
          </a:xfrm>
          <a:prstGeom prst="rect">
            <a:avLst/>
          </a:prstGeom>
        </p:spPr>
      </p:pic>
    </p:spTree>
    <p:extLst>
      <p:ext uri="{BB962C8B-B14F-4D97-AF65-F5344CB8AC3E}">
        <p14:creationId xmlns:p14="http://schemas.microsoft.com/office/powerpoint/2010/main" val="2045455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405C-CE09-70A5-6823-79BF6BFB619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C090499-E060-3B55-5A89-5CD10A96D012}"/>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Asymmetric-Correlational Gaussian Embedding</a:t>
            </a:r>
            <a:endParaRPr lang="zh-CN" altLang="en-US" dirty="0"/>
          </a:p>
        </p:txBody>
      </p:sp>
      <p:sp>
        <p:nvSpPr>
          <p:cNvPr id="15" name="文本框 14">
            <a:extLst>
              <a:ext uri="{FF2B5EF4-FFF2-40B4-BE49-F238E27FC236}">
                <a16:creationId xmlns:a16="http://schemas.microsoft.com/office/drawing/2014/main" id="{EFEA9C4D-D254-DC28-E37D-43466D18BA65}"/>
              </a:ext>
            </a:extLst>
          </p:cNvPr>
          <p:cNvSpPr txBox="1"/>
          <p:nvPr/>
        </p:nvSpPr>
        <p:spPr>
          <a:xfrm>
            <a:off x="242646" y="1131590"/>
            <a:ext cx="8658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Then, </a:t>
            </a:r>
            <a:r>
              <a:rPr lang="en-US" altLang="zh-CN" sz="1600" dirty="0">
                <a:solidFill>
                  <a:srgbClr val="082764"/>
                </a:solidFill>
                <a:ea typeface="黑体" panose="02010609060101010101" pitchFamily="49" charset="-122"/>
                <a:cs typeface="Times New Roman" panose="02020603050405020304" pitchFamily="18" charset="0"/>
              </a:rPr>
              <a:t>f</a:t>
            </a: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or a specific instance </a:t>
            </a:r>
            <a:r>
              <a:rPr kumimoji="0" lang="en-US" altLang="zh-CN" sz="1600" b="0" i="0" u="none" strike="noStrike" kern="1200" cap="none" spc="0" normalizeH="0" baseline="0" noProof="0" dirty="0" err="1">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i</a:t>
            </a:r>
            <a:r>
              <a:rPr lang="en-US" altLang="zh-CN" sz="1600" dirty="0">
                <a:solidFill>
                  <a:srgbClr val="082764"/>
                </a:solidFill>
                <a:ea typeface="黑体" panose="02010609060101010101" pitchFamily="49" charset="-122"/>
                <a:cs typeface="Times New Roman" panose="02020603050405020304" pitchFamily="18" charset="0"/>
              </a:rPr>
              <a:t>, </a:t>
            </a: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we leverage the learned Gaussian embedding and its label vector to obtain its embedding vector:</a:t>
            </a:r>
            <a:endPar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4385A1E1-1B11-3FF5-5488-63322F9D7A8C}"/>
              </a:ext>
            </a:extLst>
          </p:cNvPr>
          <p:cNvPicPr>
            <a:picLocks noChangeAspect="1"/>
          </p:cNvPicPr>
          <p:nvPr/>
        </p:nvPicPr>
        <p:blipFill>
          <a:blip r:embed="rId3"/>
          <a:stretch>
            <a:fillRect/>
          </a:stretch>
        </p:blipFill>
        <p:spPr>
          <a:xfrm>
            <a:off x="3491880" y="1994415"/>
            <a:ext cx="1841595" cy="774740"/>
          </a:xfrm>
          <a:prstGeom prst="rect">
            <a:avLst/>
          </a:prstGeom>
        </p:spPr>
      </p:pic>
    </p:spTree>
    <p:extLst>
      <p:ext uri="{BB962C8B-B14F-4D97-AF65-F5344CB8AC3E}">
        <p14:creationId xmlns:p14="http://schemas.microsoft.com/office/powerpoint/2010/main" val="2317961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EB22-67F8-98A2-EF8D-DBD5D33946A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E74C0B9-0BBA-0A64-F7E2-6CAC0114D03E}"/>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Model Training and Prediction</a:t>
            </a:r>
            <a:endParaRPr lang="zh-CN" altLang="en-US" dirty="0"/>
          </a:p>
        </p:txBody>
      </p:sp>
      <p:sp>
        <p:nvSpPr>
          <p:cNvPr id="15" name="文本框 14">
            <a:extLst>
              <a:ext uri="{FF2B5EF4-FFF2-40B4-BE49-F238E27FC236}">
                <a16:creationId xmlns:a16="http://schemas.microsoft.com/office/drawing/2014/main" id="{34226988-F347-6857-0118-9AF34AB3D501}"/>
              </a:ext>
            </a:extLst>
          </p:cNvPr>
          <p:cNvSpPr txBox="1"/>
          <p:nvPr/>
        </p:nvSpPr>
        <p:spPr>
          <a:xfrm>
            <a:off x="242646" y="1131590"/>
            <a:ext cx="865870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600" dirty="0">
                <a:solidFill>
                  <a:srgbClr val="082764"/>
                </a:solidFill>
                <a:ea typeface="黑体" panose="02010609060101010101" pitchFamily="49" charset="-122"/>
                <a:cs typeface="Times New Roman" panose="02020603050405020304" pitchFamily="18" charset="0"/>
              </a:rPr>
              <a:t>We optimize the following simple yet effective objective function to obtain the model parameter:</a:t>
            </a:r>
            <a:endPar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2DC8F92B-7624-6440-B247-524B12E819C8}"/>
              </a:ext>
            </a:extLst>
          </p:cNvPr>
          <p:cNvPicPr>
            <a:picLocks noChangeAspect="1"/>
          </p:cNvPicPr>
          <p:nvPr/>
        </p:nvPicPr>
        <p:blipFill>
          <a:blip r:embed="rId3"/>
          <a:stretch>
            <a:fillRect/>
          </a:stretch>
        </p:blipFill>
        <p:spPr>
          <a:xfrm>
            <a:off x="2660552" y="1633787"/>
            <a:ext cx="3822896" cy="514376"/>
          </a:xfrm>
          <a:prstGeom prst="rect">
            <a:avLst/>
          </a:prstGeom>
        </p:spPr>
      </p:pic>
      <p:sp>
        <p:nvSpPr>
          <p:cNvPr id="6" name="文本框 5">
            <a:extLst>
              <a:ext uri="{FF2B5EF4-FFF2-40B4-BE49-F238E27FC236}">
                <a16:creationId xmlns:a16="http://schemas.microsoft.com/office/drawing/2014/main" id="{18CEE85A-517E-B840-BD2C-42207C94E512}"/>
              </a:ext>
            </a:extLst>
          </p:cNvPr>
          <p:cNvSpPr txBox="1"/>
          <p:nvPr/>
        </p:nvSpPr>
        <p:spPr>
          <a:xfrm>
            <a:off x="261196" y="2279362"/>
            <a:ext cx="8559276" cy="584775"/>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We utilize the Limited-memory </a:t>
            </a:r>
            <a:r>
              <a:rPr lang="en-US" altLang="zh-CN" sz="1600" dirty="0" err="1">
                <a:solidFill>
                  <a:srgbClr val="082764"/>
                </a:solidFill>
                <a:ea typeface="黑体" panose="02010609060101010101" pitchFamily="49" charset="-122"/>
                <a:cs typeface="Times New Roman" panose="02020603050405020304" pitchFamily="18" charset="0"/>
              </a:rPr>
              <a:t>Broyde</a:t>
            </a:r>
            <a:r>
              <a:rPr lang="en-US" altLang="zh-CN" sz="1600" dirty="0">
                <a:solidFill>
                  <a:srgbClr val="082764"/>
                </a:solidFill>
                <a:ea typeface="黑体" panose="02010609060101010101" pitchFamily="49" charset="-122"/>
                <a:cs typeface="Times New Roman" panose="02020603050405020304" pitchFamily="18" charset="0"/>
              </a:rPr>
              <a:t>-Fletcher-Goldfarb-</a:t>
            </a:r>
            <a:r>
              <a:rPr lang="en-US" altLang="zh-CN" sz="1600" dirty="0" err="1">
                <a:solidFill>
                  <a:srgbClr val="082764"/>
                </a:solidFill>
                <a:ea typeface="黑体" panose="02010609060101010101" pitchFamily="49" charset="-122"/>
                <a:cs typeface="Times New Roman" panose="02020603050405020304" pitchFamily="18" charset="0"/>
              </a:rPr>
              <a:t>Shanno</a:t>
            </a:r>
            <a:r>
              <a:rPr lang="en-US" altLang="zh-CN" sz="1600" dirty="0">
                <a:solidFill>
                  <a:srgbClr val="082764"/>
                </a:solidFill>
                <a:ea typeface="黑体" panose="02010609060101010101" pitchFamily="49" charset="-122"/>
                <a:cs typeface="Times New Roman" panose="02020603050405020304" pitchFamily="18" charset="0"/>
              </a:rPr>
              <a:t> (L-BFGS) algorithm  to minimize the above function.</a:t>
            </a:r>
            <a:endParaRPr lang="zh-CN" altLang="en-US" sz="1600" dirty="0">
              <a:solidFill>
                <a:srgbClr val="082764"/>
              </a:solidFill>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58E8D76B-8F55-9FFB-737F-57A329A117C3}"/>
              </a:ext>
            </a:extLst>
          </p:cNvPr>
          <p:cNvPicPr>
            <a:picLocks noChangeAspect="1"/>
          </p:cNvPicPr>
          <p:nvPr/>
        </p:nvPicPr>
        <p:blipFill>
          <a:blip r:embed="rId4"/>
          <a:stretch>
            <a:fillRect/>
          </a:stretch>
        </p:blipFill>
        <p:spPr>
          <a:xfrm>
            <a:off x="2123728" y="2995336"/>
            <a:ext cx="5162815" cy="1200212"/>
          </a:xfrm>
          <a:prstGeom prst="rect">
            <a:avLst/>
          </a:prstGeom>
        </p:spPr>
      </p:pic>
    </p:spTree>
    <p:extLst>
      <p:ext uri="{BB962C8B-B14F-4D97-AF65-F5344CB8AC3E}">
        <p14:creationId xmlns:p14="http://schemas.microsoft.com/office/powerpoint/2010/main" val="112054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A6E83-BCDD-1D0C-66A0-72B35579D1B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062DD9-AD28-78FC-20E5-B5E55E5FA90A}"/>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Model Training and Prediction</a:t>
            </a:r>
            <a:endParaRPr lang="zh-CN" altLang="en-US" dirty="0"/>
          </a:p>
        </p:txBody>
      </p:sp>
      <p:sp>
        <p:nvSpPr>
          <p:cNvPr id="15" name="文本框 14">
            <a:extLst>
              <a:ext uri="{FF2B5EF4-FFF2-40B4-BE49-F238E27FC236}">
                <a16:creationId xmlns:a16="http://schemas.microsoft.com/office/drawing/2014/main" id="{4AFC332A-AA07-7FC0-FDFA-D4B6DD3B2F77}"/>
              </a:ext>
            </a:extLst>
          </p:cNvPr>
          <p:cNvSpPr txBox="1"/>
          <p:nvPr/>
        </p:nvSpPr>
        <p:spPr>
          <a:xfrm>
            <a:off x="261196" y="942251"/>
            <a:ext cx="865870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600" dirty="0">
                <a:solidFill>
                  <a:srgbClr val="082764"/>
                </a:solidFill>
                <a:ea typeface="黑体" panose="02010609060101010101" pitchFamily="49" charset="-122"/>
                <a:cs typeface="Times New Roman" panose="02020603050405020304" pitchFamily="18" charset="0"/>
              </a:rPr>
              <a:t>Then the minimizer of above equation is:</a:t>
            </a:r>
            <a:endParaRPr kumimoji="0" lang="en-US" altLang="zh-CN" sz="160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23BDE23B-A18A-498A-0785-1188DF7161C3}"/>
              </a:ext>
            </a:extLst>
          </p:cNvPr>
          <p:cNvSpPr txBox="1"/>
          <p:nvPr/>
        </p:nvSpPr>
        <p:spPr>
          <a:xfrm>
            <a:off x="292362" y="1916823"/>
            <a:ext cx="8559276" cy="584775"/>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The line search Newton method utilizes ∆</a:t>
            </a:r>
            <a:r>
              <a:rPr lang="en-US" altLang="zh-CN" sz="1600" baseline="30000" dirty="0">
                <a:solidFill>
                  <a:srgbClr val="082764"/>
                </a:solidFill>
                <a:ea typeface="黑体" panose="02010609060101010101" pitchFamily="49" charset="-122"/>
                <a:cs typeface="Times New Roman" panose="02020603050405020304" pitchFamily="18" charset="0"/>
              </a:rPr>
              <a:t>(t) </a:t>
            </a:r>
            <a:r>
              <a:rPr lang="en-US" altLang="zh-CN" sz="1600" dirty="0">
                <a:solidFill>
                  <a:srgbClr val="082764"/>
                </a:solidFill>
                <a:ea typeface="黑体" panose="02010609060101010101" pitchFamily="49" charset="-122"/>
                <a:cs typeface="Times New Roman" panose="02020603050405020304" pitchFamily="18" charset="0"/>
              </a:rPr>
              <a:t>as the search direction, denoted as D</a:t>
            </a:r>
            <a:r>
              <a:rPr lang="en-US" altLang="zh-CN" sz="1600" baseline="30000" dirty="0">
                <a:solidFill>
                  <a:srgbClr val="082764"/>
                </a:solidFill>
                <a:ea typeface="黑体" panose="02010609060101010101" pitchFamily="49" charset="-122"/>
                <a:cs typeface="Times New Roman" panose="02020603050405020304" pitchFamily="18" charset="0"/>
              </a:rPr>
              <a:t>(t) </a:t>
            </a:r>
            <a:r>
              <a:rPr lang="en-US" altLang="zh-CN" sz="1600" dirty="0">
                <a:solidFill>
                  <a:srgbClr val="082764"/>
                </a:solidFill>
                <a:ea typeface="黑体" panose="02010609060101010101" pitchFamily="49" charset="-122"/>
                <a:cs typeface="Times New Roman" panose="02020603050405020304" pitchFamily="18" charset="0"/>
              </a:rPr>
              <a:t>= ∆</a:t>
            </a:r>
            <a:r>
              <a:rPr lang="en-US" altLang="zh-CN" sz="1600" baseline="30000" dirty="0">
                <a:solidFill>
                  <a:srgbClr val="082764"/>
                </a:solidFill>
                <a:ea typeface="黑体" panose="02010609060101010101" pitchFamily="49" charset="-122"/>
                <a:cs typeface="Times New Roman" panose="02020603050405020304" pitchFamily="18" charset="0"/>
              </a:rPr>
              <a:t>(t)</a:t>
            </a:r>
            <a:r>
              <a:rPr lang="en-US" altLang="zh-CN" sz="1600" dirty="0">
                <a:solidFill>
                  <a:srgbClr val="082764"/>
                </a:solidFill>
                <a:ea typeface="黑体" panose="02010609060101010101" pitchFamily="49" charset="-122"/>
                <a:cs typeface="Times New Roman" panose="02020603050405020304" pitchFamily="18" charset="0"/>
              </a:rPr>
              <a:t>, and the model parameters are updated using:</a:t>
            </a:r>
            <a:endParaRPr lang="zh-CN" altLang="en-US" sz="1600" dirty="0">
              <a:solidFill>
                <a:srgbClr val="082764"/>
              </a:solidFill>
              <a:ea typeface="黑体" panose="02010609060101010101" pitchFamily="49" charset="-122"/>
              <a:cs typeface="Times New Roman" panose="02020603050405020304" pitchFamily="18" charset="0"/>
            </a:endParaRPr>
          </a:p>
        </p:txBody>
      </p:sp>
      <p:pic>
        <p:nvPicPr>
          <p:cNvPr id="9" name="图片 8">
            <a:extLst>
              <a:ext uri="{FF2B5EF4-FFF2-40B4-BE49-F238E27FC236}">
                <a16:creationId xmlns:a16="http://schemas.microsoft.com/office/drawing/2014/main" id="{D05449DB-3B33-57FE-99C4-6A6C5633B693}"/>
              </a:ext>
            </a:extLst>
          </p:cNvPr>
          <p:cNvPicPr>
            <a:picLocks noChangeAspect="1"/>
          </p:cNvPicPr>
          <p:nvPr/>
        </p:nvPicPr>
        <p:blipFill>
          <a:blip r:embed="rId3"/>
          <a:stretch>
            <a:fillRect/>
          </a:stretch>
        </p:blipFill>
        <p:spPr>
          <a:xfrm>
            <a:off x="2483768" y="1389461"/>
            <a:ext cx="3456384" cy="485107"/>
          </a:xfrm>
          <a:prstGeom prst="rect">
            <a:avLst/>
          </a:prstGeom>
        </p:spPr>
      </p:pic>
      <p:pic>
        <p:nvPicPr>
          <p:cNvPr id="11" name="图片 10">
            <a:extLst>
              <a:ext uri="{FF2B5EF4-FFF2-40B4-BE49-F238E27FC236}">
                <a16:creationId xmlns:a16="http://schemas.microsoft.com/office/drawing/2014/main" id="{20E1A7AC-BD26-4C29-35BF-68865FB49D43}"/>
              </a:ext>
            </a:extLst>
          </p:cNvPr>
          <p:cNvPicPr>
            <a:picLocks noChangeAspect="1"/>
          </p:cNvPicPr>
          <p:nvPr/>
        </p:nvPicPr>
        <p:blipFill>
          <a:blip r:embed="rId4"/>
          <a:stretch>
            <a:fillRect/>
          </a:stretch>
        </p:blipFill>
        <p:spPr>
          <a:xfrm>
            <a:off x="2735796" y="2571750"/>
            <a:ext cx="2772308" cy="429592"/>
          </a:xfrm>
          <a:prstGeom prst="rect">
            <a:avLst/>
          </a:prstGeom>
        </p:spPr>
      </p:pic>
      <p:sp>
        <p:nvSpPr>
          <p:cNvPr id="12" name="文本框 11">
            <a:extLst>
              <a:ext uri="{FF2B5EF4-FFF2-40B4-BE49-F238E27FC236}">
                <a16:creationId xmlns:a16="http://schemas.microsoft.com/office/drawing/2014/main" id="{D4A83760-61A8-1BF7-0683-FD4D53A09A2C}"/>
              </a:ext>
            </a:extLst>
          </p:cNvPr>
          <p:cNvSpPr txBox="1"/>
          <p:nvPr/>
        </p:nvSpPr>
        <p:spPr>
          <a:xfrm>
            <a:off x="285793" y="3001342"/>
            <a:ext cx="8559276" cy="584775"/>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We where the step length β(t) is determined through a line search procedure to satisfy the strong Wolfe conditions:</a:t>
            </a:r>
            <a:endParaRPr lang="zh-CN" altLang="en-US" sz="1600" dirty="0">
              <a:solidFill>
                <a:srgbClr val="082764"/>
              </a:solidFill>
              <a:ea typeface="黑体" panose="02010609060101010101" pitchFamily="49" charset="-122"/>
              <a:cs typeface="Times New Roman" panose="02020603050405020304" pitchFamily="18" charset="0"/>
            </a:endParaRPr>
          </a:p>
        </p:txBody>
      </p:sp>
      <p:pic>
        <p:nvPicPr>
          <p:cNvPr id="14" name="图片 13">
            <a:extLst>
              <a:ext uri="{FF2B5EF4-FFF2-40B4-BE49-F238E27FC236}">
                <a16:creationId xmlns:a16="http://schemas.microsoft.com/office/drawing/2014/main" id="{98B1418E-62DC-104A-02B8-E5D4436B576A}"/>
              </a:ext>
            </a:extLst>
          </p:cNvPr>
          <p:cNvPicPr>
            <a:picLocks noChangeAspect="1"/>
          </p:cNvPicPr>
          <p:nvPr/>
        </p:nvPicPr>
        <p:blipFill>
          <a:blip r:embed="rId5"/>
          <a:stretch>
            <a:fillRect/>
          </a:stretch>
        </p:blipFill>
        <p:spPr>
          <a:xfrm>
            <a:off x="2627784" y="3506544"/>
            <a:ext cx="4393861" cy="1478213"/>
          </a:xfrm>
          <a:prstGeom prst="rect">
            <a:avLst/>
          </a:prstGeom>
        </p:spPr>
      </p:pic>
    </p:spTree>
    <p:extLst>
      <p:ext uri="{BB962C8B-B14F-4D97-AF65-F5344CB8AC3E}">
        <p14:creationId xmlns:p14="http://schemas.microsoft.com/office/powerpoint/2010/main" val="111432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Table of Contents</a:t>
            </a:r>
          </a:p>
        </p:txBody>
      </p:sp>
      <p:grpSp>
        <p:nvGrpSpPr>
          <p:cNvPr id="41" name="组合 40"/>
          <p:cNvGrpSpPr/>
          <p:nvPr/>
        </p:nvGrpSpPr>
        <p:grpSpPr>
          <a:xfrm>
            <a:off x="2231510" y="1338509"/>
            <a:ext cx="4348514" cy="607341"/>
            <a:chOff x="2228207" y="1302988"/>
            <a:chExt cx="4320480" cy="603426"/>
          </a:xfrm>
        </p:grpSpPr>
        <p:sp>
          <p:nvSpPr>
            <p:cNvPr id="5" name="AutoShape 10"/>
            <p:cNvSpPr>
              <a:spLocks noChangeArrowheads="1"/>
            </p:cNvSpPr>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rgbClr val="002060"/>
                </a:solidFill>
                <a:latin typeface="+mn-lt"/>
                <a:ea typeface="黑体" panose="02010609060101010101" pitchFamily="49" charset="-122"/>
                <a:cs typeface="Arial" panose="020B0604020202020204" pitchFamily="34" charset="0"/>
              </a:endParaRPr>
            </a:p>
          </p:txBody>
        </p:sp>
        <p:sp>
          <p:nvSpPr>
            <p:cNvPr id="6" name="AutoShape 11"/>
            <p:cNvSpPr>
              <a:spLocks noChangeArrowheads="1"/>
            </p:cNvSpPr>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rgbClr val="808080"/>
                </a:solidFill>
                <a:latin typeface="+mn-lt"/>
                <a:ea typeface="黑体" panose="02010609060101010101" pitchFamily="49" charset="-122"/>
              </a:endParaRPr>
            </a:p>
          </p:txBody>
        </p:sp>
        <p:sp>
          <p:nvSpPr>
            <p:cNvPr id="7" name="Text Box 12"/>
            <p:cNvSpPr txBox="1">
              <a:spLocks noChangeArrowheads="1"/>
            </p:cNvSpPr>
            <p:nvPr/>
          </p:nvSpPr>
          <p:spPr bwMode="gray">
            <a:xfrm>
              <a:off x="2987824" y="1347614"/>
              <a:ext cx="3330452" cy="457407"/>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rgbClr val="002060"/>
                  </a:solidFill>
                  <a:latin typeface="+mn-lt"/>
                  <a:ea typeface="黑体" panose="02010609060101010101" pitchFamily="49" charset="-122"/>
                  <a:cs typeface="Arial" panose="020B0604020202020204" pitchFamily="34" charset="0"/>
                </a:rPr>
                <a:t>Introduction</a:t>
              </a:r>
            </a:p>
          </p:txBody>
        </p:sp>
        <p:sp>
          <p:nvSpPr>
            <p:cNvPr id="8" name="Text Box 18"/>
            <p:cNvSpPr txBox="1">
              <a:spLocks noChangeArrowheads="1"/>
            </p:cNvSpPr>
            <p:nvPr/>
          </p:nvSpPr>
          <p:spPr bwMode="gray">
            <a:xfrm>
              <a:off x="2427035" y="1330350"/>
              <a:ext cx="356188" cy="4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rgbClr val="FFFFFF"/>
                  </a:solidFill>
                  <a:latin typeface="+mn-lt"/>
                  <a:ea typeface="黑体" panose="02010609060101010101" pitchFamily="49" charset="-122"/>
                  <a:cs typeface="Times New Roman" panose="02020603050405020304" pitchFamily="18" charset="0"/>
                </a:rPr>
                <a:t>1</a:t>
              </a:r>
            </a:p>
          </p:txBody>
        </p:sp>
      </p:grpSp>
      <p:grpSp>
        <p:nvGrpSpPr>
          <p:cNvPr id="42" name="组合 41"/>
          <p:cNvGrpSpPr/>
          <p:nvPr/>
        </p:nvGrpSpPr>
        <p:grpSpPr>
          <a:xfrm>
            <a:off x="2246746" y="2073377"/>
            <a:ext cx="4348514" cy="510335"/>
            <a:chOff x="2213820" y="2117425"/>
            <a:chExt cx="4320480" cy="507045"/>
          </a:xfrm>
        </p:grpSpPr>
        <p:sp>
          <p:nvSpPr>
            <p:cNvPr id="9" name="AutoShape 10"/>
            <p:cNvSpPr>
              <a:spLocks noChangeArrowheads="1"/>
            </p:cNvSpPr>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0" name="AutoShape 11"/>
            <p:cNvSpPr>
              <a:spLocks noChangeArrowheads="1"/>
            </p:cNvSpPr>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1" name="Text Box 12"/>
            <p:cNvSpPr txBox="1">
              <a:spLocks noChangeArrowheads="1"/>
            </p:cNvSpPr>
            <p:nvPr/>
          </p:nvSpPr>
          <p:spPr bwMode="gray">
            <a:xfrm>
              <a:off x="2973437" y="2162051"/>
              <a:ext cx="3330452" cy="457407"/>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Related Work</a:t>
              </a:r>
            </a:p>
          </p:txBody>
        </p:sp>
        <p:sp>
          <p:nvSpPr>
            <p:cNvPr id="12" name="Text Box 18"/>
            <p:cNvSpPr txBox="1">
              <a:spLocks noChangeArrowheads="1"/>
            </p:cNvSpPr>
            <p:nvPr/>
          </p:nvSpPr>
          <p:spPr bwMode="gray">
            <a:xfrm>
              <a:off x="2412648" y="214478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2</a:t>
              </a:r>
            </a:p>
          </p:txBody>
        </p:sp>
      </p:grpSp>
      <p:grpSp>
        <p:nvGrpSpPr>
          <p:cNvPr id="43" name="组合 42"/>
          <p:cNvGrpSpPr/>
          <p:nvPr/>
        </p:nvGrpSpPr>
        <p:grpSpPr>
          <a:xfrm>
            <a:off x="2247381" y="4264979"/>
            <a:ext cx="4348514" cy="510335"/>
            <a:chOff x="2213820" y="2837505"/>
            <a:chExt cx="4320480" cy="507045"/>
          </a:xfrm>
        </p:grpSpPr>
        <p:sp>
          <p:nvSpPr>
            <p:cNvPr id="13" name="AutoShape 10"/>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4" name="AutoShape 11"/>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5" name="Text Box 12"/>
            <p:cNvSpPr txBox="1">
              <a:spLocks noChangeArrowheads="1"/>
            </p:cNvSpPr>
            <p:nvPr/>
          </p:nvSpPr>
          <p:spPr bwMode="gray">
            <a:xfrm>
              <a:off x="2973437" y="2882131"/>
              <a:ext cx="3330452" cy="457407"/>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Conclusion</a:t>
              </a:r>
            </a:p>
          </p:txBody>
        </p:sp>
        <p:sp>
          <p:nvSpPr>
            <p:cNvPr id="16" name="Text Box 18"/>
            <p:cNvSpPr txBox="1">
              <a:spLocks noChangeArrowheads="1"/>
            </p:cNvSpPr>
            <p:nvPr/>
          </p:nvSpPr>
          <p:spPr bwMode="gray">
            <a:xfrm>
              <a:off x="2412648" y="286486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5</a:t>
              </a:r>
            </a:p>
          </p:txBody>
        </p:sp>
      </p:grpSp>
      <p:grpSp>
        <p:nvGrpSpPr>
          <p:cNvPr id="4" name="组合 3"/>
          <p:cNvGrpSpPr/>
          <p:nvPr/>
        </p:nvGrpSpPr>
        <p:grpSpPr>
          <a:xfrm>
            <a:off x="2275415" y="2788084"/>
            <a:ext cx="4320480" cy="507045"/>
            <a:chOff x="2213820" y="2837505"/>
            <a:chExt cx="4320480" cy="507045"/>
          </a:xfrm>
        </p:grpSpPr>
        <p:sp>
          <p:nvSpPr>
            <p:cNvPr id="17" name="AutoShape 10"/>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8" name="AutoShape 11"/>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9" name="Text Box 12"/>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Proposed Method</a:t>
              </a:r>
            </a:p>
          </p:txBody>
        </p:sp>
        <p:sp>
          <p:nvSpPr>
            <p:cNvPr id="20" name="Text Box 18"/>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3</a:t>
              </a:r>
            </a:p>
          </p:txBody>
        </p:sp>
      </p:grpSp>
      <p:grpSp>
        <p:nvGrpSpPr>
          <p:cNvPr id="22" name="组合 21"/>
          <p:cNvGrpSpPr/>
          <p:nvPr/>
        </p:nvGrpSpPr>
        <p:grpSpPr>
          <a:xfrm>
            <a:off x="2275415" y="3517064"/>
            <a:ext cx="4320480" cy="507045"/>
            <a:chOff x="2213820" y="2837505"/>
            <a:chExt cx="4320480" cy="507045"/>
          </a:xfrm>
        </p:grpSpPr>
        <p:sp>
          <p:nvSpPr>
            <p:cNvPr id="23" name="AutoShape 10"/>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4" name="AutoShape 11"/>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25" name="Text Box 12"/>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Experiments</a:t>
              </a:r>
            </a:p>
          </p:txBody>
        </p:sp>
        <p:sp>
          <p:nvSpPr>
            <p:cNvPr id="26" name="Text Box 18"/>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4</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F1AA7-9C8E-DA1A-F362-B244A901514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F449A42-F6F5-F40E-1B0C-AE539244E143}"/>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Model Training and Prediction</a:t>
            </a:r>
            <a:endParaRPr lang="zh-CN" altLang="en-US" dirty="0"/>
          </a:p>
        </p:txBody>
      </p:sp>
      <p:sp>
        <p:nvSpPr>
          <p:cNvPr id="15" name="文本框 14">
            <a:extLst>
              <a:ext uri="{FF2B5EF4-FFF2-40B4-BE49-F238E27FC236}">
                <a16:creationId xmlns:a16="http://schemas.microsoft.com/office/drawing/2014/main" id="{14DEC6C1-DD63-8838-DA48-3730940D5932}"/>
              </a:ext>
            </a:extLst>
          </p:cNvPr>
          <p:cNvSpPr txBox="1"/>
          <p:nvPr/>
        </p:nvSpPr>
        <p:spPr>
          <a:xfrm>
            <a:off x="242646" y="915566"/>
            <a:ext cx="8658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600" dirty="0">
                <a:solidFill>
                  <a:srgbClr val="082764"/>
                </a:solidFill>
                <a:ea typeface="黑体" panose="02010609060101010101" pitchFamily="49" charset="-122"/>
                <a:cs typeface="Times New Roman" panose="02020603050405020304" pitchFamily="18" charset="0"/>
              </a:rPr>
              <a:t>The L-BFGS algorithm aims to avoid the explicit calculation of H</a:t>
            </a:r>
            <a:r>
              <a:rPr lang="en-US" altLang="zh-CN" sz="1600" baseline="30000" dirty="0">
                <a:solidFill>
                  <a:srgbClr val="082764"/>
                </a:solidFill>
                <a:ea typeface="黑体" panose="02010609060101010101" pitchFamily="49" charset="-122"/>
                <a:cs typeface="Times New Roman" panose="02020603050405020304" pitchFamily="18" charset="0"/>
              </a:rPr>
              <a:t>-1</a:t>
            </a:r>
            <a:r>
              <a:rPr lang="en-US" altLang="zh-CN" sz="1600" dirty="0">
                <a:solidFill>
                  <a:srgbClr val="082764"/>
                </a:solidFill>
                <a:ea typeface="黑体" panose="02010609060101010101" pitchFamily="49" charset="-122"/>
                <a:cs typeface="Times New Roman" panose="02020603050405020304" pitchFamily="18" charset="0"/>
              </a:rPr>
              <a:t>(W</a:t>
            </a:r>
            <a:r>
              <a:rPr lang="en-US" altLang="zh-CN" sz="1600" baseline="30000" dirty="0">
                <a:solidFill>
                  <a:srgbClr val="082764"/>
                </a:solidFill>
                <a:ea typeface="黑体" panose="02010609060101010101" pitchFamily="49" charset="-122"/>
                <a:cs typeface="Times New Roman" panose="02020603050405020304" pitchFamily="18" charset="0"/>
              </a:rPr>
              <a:t>(t)</a:t>
            </a:r>
            <a:r>
              <a:rPr lang="en-US" altLang="zh-CN" sz="1600" dirty="0">
                <a:solidFill>
                  <a:srgbClr val="082764"/>
                </a:solidFill>
                <a:ea typeface="黑体" panose="02010609060101010101" pitchFamily="49" charset="-122"/>
                <a:cs typeface="Times New Roman" panose="02020603050405020304" pitchFamily="18" charset="0"/>
              </a:rPr>
              <a:t>) by approximating it with an iteratively updated matrix B</a:t>
            </a:r>
            <a:endParaRPr kumimoji="0" lang="en-US" altLang="zh-CN" sz="1600" i="0" u="none" strike="noStrike" kern="1200" cap="none" spc="0" normalizeH="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CFCE32CD-2ED3-9A7E-A407-1B44EEDD79A2}"/>
                  </a:ext>
                </a:extLst>
              </p:cNvPr>
              <p:cNvSpPr txBox="1"/>
              <p:nvPr/>
            </p:nvSpPr>
            <p:spPr>
              <a:xfrm>
                <a:off x="186042" y="2931790"/>
                <a:ext cx="8559276" cy="830997"/>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The We use m to denote the learning iterations of L-BFGS and N to denote the number of samples, then the computational complexity of the training process of SLDL is O(</a:t>
                </a:r>
                <a:r>
                  <a:rPr lang="en-US" altLang="zh-CN" sz="1600" dirty="0" err="1">
                    <a:solidFill>
                      <a:srgbClr val="082764"/>
                    </a:solidFill>
                    <a:ea typeface="黑体" panose="02010609060101010101" pitchFamily="49" charset="-122"/>
                    <a:cs typeface="Times New Roman" panose="02020603050405020304" pitchFamily="18" charset="0"/>
                  </a:rPr>
                  <a:t>mNq</a:t>
                </a:r>
                <a14:m>
                  <m:oMath xmlns:m="http://schemas.openxmlformats.org/officeDocument/2006/math">
                    <m:acc>
                      <m:accPr>
                        <m:chr m:val="̂"/>
                        <m:ctrlP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ctrlPr>
                      </m:accPr>
                      <m:e>
                        <m: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t>𝑐</m:t>
                        </m:r>
                      </m:e>
                    </m:acc>
                  </m:oMath>
                </a14:m>
                <a:r>
                  <a:rPr lang="en-US" altLang="zh-CN" sz="1600" dirty="0">
                    <a:solidFill>
                      <a:srgbClr val="082764"/>
                    </a:solidFill>
                    <a:ea typeface="黑体" panose="02010609060101010101" pitchFamily="49" charset="-122"/>
                    <a:cs typeface="Times New Roman" panose="02020603050405020304" pitchFamily="18" charset="0"/>
                  </a:rPr>
                  <a:t>), which is </a:t>
                </a:r>
                <a:r>
                  <a:rPr lang="en-US" altLang="zh-CN" sz="1600" b="1" dirty="0">
                    <a:solidFill>
                      <a:srgbClr val="082764"/>
                    </a:solidFill>
                    <a:ea typeface="黑体" panose="02010609060101010101" pitchFamily="49" charset="-122"/>
                    <a:cs typeface="Times New Roman" panose="02020603050405020304" pitchFamily="18" charset="0"/>
                  </a:rPr>
                  <a:t>no longer associated with the number of labels</a:t>
                </a:r>
                <a:r>
                  <a:rPr lang="en-US" altLang="zh-CN" sz="1600" dirty="0">
                    <a:solidFill>
                      <a:srgbClr val="082764"/>
                    </a:solidFill>
                    <a:ea typeface="黑体" panose="02010609060101010101" pitchFamily="49" charset="-122"/>
                    <a:cs typeface="Times New Roman" panose="02020603050405020304" pitchFamily="18" charset="0"/>
                  </a:rPr>
                  <a:t>.</a:t>
                </a:r>
                <a:endParaRPr lang="zh-CN" altLang="en-US" sz="1600" dirty="0">
                  <a:solidFill>
                    <a:srgbClr val="082764"/>
                  </a:solidFill>
                  <a:ea typeface="黑体" panose="02010609060101010101" pitchFamily="49" charset="-122"/>
                  <a:cs typeface="Times New Roman" panose="02020603050405020304" pitchFamily="18" charset="0"/>
                </a:endParaRPr>
              </a:p>
            </p:txBody>
          </p:sp>
        </mc:Choice>
        <mc:Fallback>
          <p:sp>
            <p:nvSpPr>
              <p:cNvPr id="6" name="文本框 5">
                <a:extLst>
                  <a:ext uri="{FF2B5EF4-FFF2-40B4-BE49-F238E27FC236}">
                    <a16:creationId xmlns:a16="http://schemas.microsoft.com/office/drawing/2014/main" id="{CFCE32CD-2ED3-9A7E-A407-1B44EEDD79A2}"/>
                  </a:ext>
                </a:extLst>
              </p:cNvPr>
              <p:cNvSpPr txBox="1">
                <a:spLocks noRot="1" noChangeAspect="1" noMove="1" noResize="1" noEditPoints="1" noAdjustHandles="1" noChangeArrowheads="1" noChangeShapeType="1" noTextEdit="1"/>
              </p:cNvSpPr>
              <p:nvPr/>
            </p:nvSpPr>
            <p:spPr>
              <a:xfrm>
                <a:off x="186042" y="2931790"/>
                <a:ext cx="8559276" cy="830997"/>
              </a:xfrm>
              <a:prstGeom prst="rect">
                <a:avLst/>
              </a:prstGeom>
              <a:blipFill>
                <a:blip r:embed="rId3"/>
                <a:stretch>
                  <a:fillRect l="-427" t="-2206" b="-8824"/>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7949E833-8225-ACF4-48AD-635F2923BA5B}"/>
              </a:ext>
            </a:extLst>
          </p:cNvPr>
          <p:cNvPicPr>
            <a:picLocks noChangeAspect="1"/>
          </p:cNvPicPr>
          <p:nvPr/>
        </p:nvPicPr>
        <p:blipFill>
          <a:blip r:embed="rId4"/>
          <a:stretch>
            <a:fillRect/>
          </a:stretch>
        </p:blipFill>
        <p:spPr>
          <a:xfrm>
            <a:off x="1933385" y="1550576"/>
            <a:ext cx="5014879" cy="1312550"/>
          </a:xfrm>
          <a:prstGeom prst="rect">
            <a:avLst/>
          </a:prstGeom>
        </p:spPr>
      </p:pic>
    </p:spTree>
    <p:extLst>
      <p:ext uri="{BB962C8B-B14F-4D97-AF65-F5344CB8AC3E}">
        <p14:creationId xmlns:p14="http://schemas.microsoft.com/office/powerpoint/2010/main" val="211529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4D9AB-E5E6-F3AA-13A0-C4A032B171B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041495C-FCC9-E1F9-E6ED-E5475B9D91BE}"/>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Model Training and Prediction</a:t>
            </a:r>
            <a:endParaRPr lang="zh-CN" altLang="en-US" dirty="0"/>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9DD25B50-F06D-41B4-20B3-0E41B74E1F35}"/>
                  </a:ext>
                </a:extLst>
              </p:cNvPr>
              <p:cNvSpPr txBox="1"/>
              <p:nvPr/>
            </p:nvSpPr>
            <p:spPr>
              <a:xfrm>
                <a:off x="242646" y="915566"/>
                <a:ext cx="8658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600" dirty="0">
                    <a:solidFill>
                      <a:srgbClr val="082764"/>
                    </a:solidFill>
                    <a:ea typeface="黑体" panose="02010609060101010101" pitchFamily="49" charset="-122"/>
                    <a:cs typeface="Times New Roman" panose="02020603050405020304" pitchFamily="18" charset="0"/>
                  </a:rPr>
                  <a:t>In the prediction process, SLDL first calculate the embedding matrix </a:t>
                </a:r>
                <a14:m>
                  <m:oMath xmlns:m="http://schemas.openxmlformats.org/officeDocument/2006/math">
                    <m:acc>
                      <m:accPr>
                        <m:chr m:val="̂"/>
                        <m:ctrlP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ctrlPr>
                      </m:accPr>
                      <m:e>
                        <m: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t>𝑧</m:t>
                        </m:r>
                      </m:e>
                    </m:acc>
                  </m:oMath>
                </a14:m>
                <a:r>
                  <a:rPr lang="en-US" altLang="zh-CN" sz="1600" dirty="0">
                    <a:solidFill>
                      <a:srgbClr val="082764"/>
                    </a:solidFill>
                    <a:ea typeface="黑体" panose="02010609060101010101" pitchFamily="49" charset="-122"/>
                    <a:cs typeface="Times New Roman" panose="02020603050405020304" pitchFamily="18" charset="0"/>
                  </a:rPr>
                  <a:t> of training samples transformed by W:</a:t>
                </a:r>
                <a:endParaRPr kumimoji="0" lang="en-US" altLang="zh-CN" sz="1600" i="0" u="none" strike="noStrike" kern="1200" cap="none" spc="0" normalizeH="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mc:Choice>
        <mc:Fallback>
          <p:sp>
            <p:nvSpPr>
              <p:cNvPr id="15" name="文本框 14">
                <a:extLst>
                  <a:ext uri="{FF2B5EF4-FFF2-40B4-BE49-F238E27FC236}">
                    <a16:creationId xmlns:a16="http://schemas.microsoft.com/office/drawing/2014/main" id="{9DD25B50-F06D-41B4-20B3-0E41B74E1F35}"/>
                  </a:ext>
                </a:extLst>
              </p:cNvPr>
              <p:cNvSpPr txBox="1">
                <a:spLocks noRot="1" noChangeAspect="1" noMove="1" noResize="1" noEditPoints="1" noAdjustHandles="1" noChangeArrowheads="1" noChangeShapeType="1" noTextEdit="1"/>
              </p:cNvSpPr>
              <p:nvPr/>
            </p:nvSpPr>
            <p:spPr>
              <a:xfrm>
                <a:off x="242646" y="915566"/>
                <a:ext cx="8658708" cy="584775"/>
              </a:xfrm>
              <a:prstGeom prst="rect">
                <a:avLst/>
              </a:prstGeom>
              <a:blipFill>
                <a:blip r:embed="rId3"/>
                <a:stretch>
                  <a:fillRect l="-423" t="-3125" r="-211" b="-12500"/>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94E0DEDC-8784-3A89-14AB-093B9A4EA14A}"/>
              </a:ext>
            </a:extLst>
          </p:cNvPr>
          <p:cNvSpPr txBox="1"/>
          <p:nvPr/>
        </p:nvSpPr>
        <p:spPr>
          <a:xfrm>
            <a:off x="245306" y="1955484"/>
            <a:ext cx="8559276" cy="338554"/>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For a new sample x</a:t>
            </a:r>
            <a:r>
              <a:rPr lang="en-US" altLang="zh-CN" sz="1600" baseline="-25000" dirty="0">
                <a:solidFill>
                  <a:srgbClr val="082764"/>
                </a:solidFill>
                <a:ea typeface="黑体" panose="02010609060101010101" pitchFamily="49" charset="-122"/>
                <a:cs typeface="Times New Roman" panose="02020603050405020304" pitchFamily="18" charset="0"/>
              </a:rPr>
              <a:t>∗</a:t>
            </a:r>
            <a:r>
              <a:rPr lang="en-US" altLang="zh-CN" sz="1600" dirty="0">
                <a:solidFill>
                  <a:srgbClr val="082764"/>
                </a:solidFill>
                <a:ea typeface="黑体" panose="02010609060101010101" pitchFamily="49" charset="-122"/>
                <a:cs typeface="Times New Roman" panose="02020603050405020304" pitchFamily="18" charset="0"/>
              </a:rPr>
              <a:t>, SLDL first calculates its corresponding target vector in the embedding space</a:t>
            </a:r>
            <a:endParaRPr lang="zh-CN" altLang="en-US" sz="1600" dirty="0">
              <a:solidFill>
                <a:srgbClr val="082764"/>
              </a:solidFill>
              <a:ea typeface="黑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C45EA6D4-7707-7821-C371-F31AF456BD0F}"/>
              </a:ext>
            </a:extLst>
          </p:cNvPr>
          <p:cNvPicPr>
            <a:picLocks noChangeAspect="1"/>
          </p:cNvPicPr>
          <p:nvPr/>
        </p:nvPicPr>
        <p:blipFill>
          <a:blip r:embed="rId4"/>
          <a:stretch>
            <a:fillRect/>
          </a:stretch>
        </p:blipFill>
        <p:spPr>
          <a:xfrm>
            <a:off x="3707904" y="1347614"/>
            <a:ext cx="1397072" cy="514376"/>
          </a:xfrm>
          <a:prstGeom prst="rect">
            <a:avLst/>
          </a:prstGeom>
        </p:spPr>
      </p:pic>
      <p:pic>
        <p:nvPicPr>
          <p:cNvPr id="8" name="图片 7">
            <a:extLst>
              <a:ext uri="{FF2B5EF4-FFF2-40B4-BE49-F238E27FC236}">
                <a16:creationId xmlns:a16="http://schemas.microsoft.com/office/drawing/2014/main" id="{53AE6DDC-6A49-EDBC-8207-24CAE1917DBA}"/>
              </a:ext>
            </a:extLst>
          </p:cNvPr>
          <p:cNvPicPr>
            <a:picLocks noChangeAspect="1"/>
          </p:cNvPicPr>
          <p:nvPr/>
        </p:nvPicPr>
        <p:blipFill>
          <a:blip r:embed="rId5"/>
          <a:stretch>
            <a:fillRect/>
          </a:stretch>
        </p:blipFill>
        <p:spPr>
          <a:xfrm>
            <a:off x="3685287" y="2387532"/>
            <a:ext cx="1409772" cy="400071"/>
          </a:xfrm>
          <a:prstGeom prst="rect">
            <a:avLst/>
          </a:prstGeom>
        </p:spPr>
      </p:pic>
      <p:sp>
        <p:nvSpPr>
          <p:cNvPr id="9" name="文本框 8">
            <a:extLst>
              <a:ext uri="{FF2B5EF4-FFF2-40B4-BE49-F238E27FC236}">
                <a16:creationId xmlns:a16="http://schemas.microsoft.com/office/drawing/2014/main" id="{C445DB83-D9B0-B3AC-084C-28A5CCD133D6}"/>
              </a:ext>
            </a:extLst>
          </p:cNvPr>
          <p:cNvSpPr txBox="1"/>
          <p:nvPr/>
        </p:nvSpPr>
        <p:spPr>
          <a:xfrm>
            <a:off x="245306" y="2787603"/>
            <a:ext cx="8559276" cy="338554"/>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After that, a decoder is employed to map the target embedding vector to the predicted label vector</a:t>
            </a:r>
            <a:endParaRPr lang="zh-CN" altLang="en-US" sz="1600" dirty="0">
              <a:solidFill>
                <a:srgbClr val="082764"/>
              </a:solidFill>
              <a:ea typeface="黑体" panose="02010609060101010101" pitchFamily="49" charset="-122"/>
              <a:cs typeface="Times New Roman" panose="02020603050405020304" pitchFamily="18" charset="0"/>
            </a:endParaRPr>
          </a:p>
        </p:txBody>
      </p:sp>
      <p:pic>
        <p:nvPicPr>
          <p:cNvPr id="11" name="图片 10">
            <a:extLst>
              <a:ext uri="{FF2B5EF4-FFF2-40B4-BE49-F238E27FC236}">
                <a16:creationId xmlns:a16="http://schemas.microsoft.com/office/drawing/2014/main" id="{D7098072-C239-6EDC-9833-D7F42BEFFFF4}"/>
              </a:ext>
            </a:extLst>
          </p:cNvPr>
          <p:cNvPicPr>
            <a:picLocks noChangeAspect="1"/>
          </p:cNvPicPr>
          <p:nvPr/>
        </p:nvPicPr>
        <p:blipFill>
          <a:blip r:embed="rId6"/>
          <a:stretch>
            <a:fillRect/>
          </a:stretch>
        </p:blipFill>
        <p:spPr>
          <a:xfrm>
            <a:off x="3428941" y="3187674"/>
            <a:ext cx="2286117" cy="692186"/>
          </a:xfrm>
          <a:prstGeom prst="rect">
            <a:avLst/>
          </a:prstGeom>
        </p:spPr>
      </p:pic>
      <p:sp>
        <p:nvSpPr>
          <p:cNvPr id="12" name="文本框 11">
            <a:extLst>
              <a:ext uri="{FF2B5EF4-FFF2-40B4-BE49-F238E27FC236}">
                <a16:creationId xmlns:a16="http://schemas.microsoft.com/office/drawing/2014/main" id="{9DD6A6C1-5AF3-CF86-1F4A-01E7BF905FCD}"/>
              </a:ext>
            </a:extLst>
          </p:cNvPr>
          <p:cNvSpPr txBox="1"/>
          <p:nvPr/>
        </p:nvSpPr>
        <p:spPr>
          <a:xfrm>
            <a:off x="292361" y="3879860"/>
            <a:ext cx="8559276" cy="338554"/>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Subsequently, by utilizing the reciprocal of the cosine distance as the weight</a:t>
            </a:r>
            <a:endParaRPr lang="zh-CN" altLang="en-US" sz="1600" dirty="0">
              <a:solidFill>
                <a:srgbClr val="082764"/>
              </a:solidFill>
              <a:ea typeface="黑体" panose="02010609060101010101" pitchFamily="49" charset="-122"/>
              <a:cs typeface="Times New Roman" panose="02020603050405020304" pitchFamily="18" charset="0"/>
            </a:endParaRPr>
          </a:p>
        </p:txBody>
      </p:sp>
      <p:pic>
        <p:nvPicPr>
          <p:cNvPr id="14" name="图片 13">
            <a:extLst>
              <a:ext uri="{FF2B5EF4-FFF2-40B4-BE49-F238E27FC236}">
                <a16:creationId xmlns:a16="http://schemas.microsoft.com/office/drawing/2014/main" id="{9E28DCD9-4968-62A4-B4CF-E85721241B4B}"/>
              </a:ext>
            </a:extLst>
          </p:cNvPr>
          <p:cNvPicPr>
            <a:picLocks noChangeAspect="1"/>
          </p:cNvPicPr>
          <p:nvPr/>
        </p:nvPicPr>
        <p:blipFill>
          <a:blip r:embed="rId7"/>
          <a:stretch>
            <a:fillRect/>
          </a:stretch>
        </p:blipFill>
        <p:spPr>
          <a:xfrm>
            <a:off x="3669401" y="4274769"/>
            <a:ext cx="1625684" cy="717587"/>
          </a:xfrm>
          <a:prstGeom prst="rect">
            <a:avLst/>
          </a:prstGeom>
        </p:spPr>
      </p:pic>
    </p:spTree>
    <p:extLst>
      <p:ext uri="{BB962C8B-B14F-4D97-AF65-F5344CB8AC3E}">
        <p14:creationId xmlns:p14="http://schemas.microsoft.com/office/powerpoint/2010/main" val="71962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D33B7-E36B-09C1-5F25-6E7AB1B8A0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2494C9D-FFB2-B7C4-6960-761D160CCFCC}"/>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Theoretical Analysis</a:t>
            </a:r>
            <a:endParaRPr lang="zh-CN" altLang="en-US" dirty="0"/>
          </a:p>
        </p:txBody>
      </p:sp>
      <p:sp>
        <p:nvSpPr>
          <p:cNvPr id="15" name="文本框 14">
            <a:extLst>
              <a:ext uri="{FF2B5EF4-FFF2-40B4-BE49-F238E27FC236}">
                <a16:creationId xmlns:a16="http://schemas.microsoft.com/office/drawing/2014/main" id="{17EBB3C5-82FC-D82D-1B0B-A6A6933ADA3A}"/>
              </a:ext>
            </a:extLst>
          </p:cNvPr>
          <p:cNvSpPr txBox="1"/>
          <p:nvPr/>
        </p:nvSpPr>
        <p:spPr>
          <a:xfrm>
            <a:off x="242646" y="915566"/>
            <a:ext cx="8658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600" dirty="0">
                <a:solidFill>
                  <a:srgbClr val="082764"/>
                </a:solidFill>
                <a:ea typeface="黑体" panose="02010609060101010101" pitchFamily="49" charset="-122"/>
                <a:cs typeface="Times New Roman" panose="02020603050405020304" pitchFamily="18" charset="0"/>
              </a:rPr>
              <a:t>We study the theoretical guarantees of SLDL to reveal the effectiveness of Gaussian embedding with asymmetric metrics below</a:t>
            </a:r>
            <a:endParaRPr kumimoji="0" lang="en-US" altLang="zh-CN" sz="1600" i="0" u="none" strike="noStrike" kern="1200" cap="none" spc="0" normalizeH="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80331B79-A105-AEEC-DA0E-5D244956891E}"/>
              </a:ext>
            </a:extLst>
          </p:cNvPr>
          <p:cNvPicPr>
            <a:picLocks noChangeAspect="1"/>
          </p:cNvPicPr>
          <p:nvPr/>
        </p:nvPicPr>
        <p:blipFill>
          <a:blip r:embed="rId3"/>
          <a:stretch>
            <a:fillRect/>
          </a:stretch>
        </p:blipFill>
        <p:spPr>
          <a:xfrm>
            <a:off x="2054094" y="1667764"/>
            <a:ext cx="5035809" cy="495325"/>
          </a:xfrm>
          <a:prstGeom prst="rect">
            <a:avLst/>
          </a:prstGeom>
        </p:spPr>
      </p:pic>
    </p:spTree>
    <p:extLst>
      <p:ext uri="{BB962C8B-B14F-4D97-AF65-F5344CB8AC3E}">
        <p14:creationId xmlns:p14="http://schemas.microsoft.com/office/powerpoint/2010/main" val="241198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C3C0-4582-26CD-2CCE-1856576A8664}"/>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3C494541-914B-88F3-2705-76E1525E5726}"/>
              </a:ext>
            </a:extLst>
          </p:cNvPr>
          <p:cNvSpPr>
            <a:spLocks noGrp="1"/>
          </p:cNvSpPr>
          <p:nvPr>
            <p:ph type="title"/>
          </p:nvPr>
        </p:nvSpPr>
        <p:spPr/>
        <p:txBody>
          <a:bodyPr/>
          <a:lstStyle/>
          <a:p>
            <a:r>
              <a:rPr lang="en-US" altLang="zh-CN" dirty="0"/>
              <a:t>Table of Contents</a:t>
            </a:r>
          </a:p>
        </p:txBody>
      </p:sp>
      <p:grpSp>
        <p:nvGrpSpPr>
          <p:cNvPr id="41" name="组合 40">
            <a:extLst>
              <a:ext uri="{FF2B5EF4-FFF2-40B4-BE49-F238E27FC236}">
                <a16:creationId xmlns:a16="http://schemas.microsoft.com/office/drawing/2014/main" id="{0578E9AA-51FF-A308-5072-8EA8B0B66143}"/>
              </a:ext>
            </a:extLst>
          </p:cNvPr>
          <p:cNvGrpSpPr/>
          <p:nvPr/>
        </p:nvGrpSpPr>
        <p:grpSpPr>
          <a:xfrm>
            <a:off x="2245673" y="3524535"/>
            <a:ext cx="4348514" cy="607341"/>
            <a:chOff x="2228207" y="1302988"/>
            <a:chExt cx="4320480" cy="603426"/>
          </a:xfrm>
        </p:grpSpPr>
        <p:sp>
          <p:nvSpPr>
            <p:cNvPr id="5" name="AutoShape 10">
              <a:extLst>
                <a:ext uri="{FF2B5EF4-FFF2-40B4-BE49-F238E27FC236}">
                  <a16:creationId xmlns:a16="http://schemas.microsoft.com/office/drawing/2014/main" id="{8DD11D1D-AC81-1776-89F6-A2A2476D8D3F}"/>
                </a:ext>
              </a:extLst>
            </p:cNvPr>
            <p:cNvSpPr>
              <a:spLocks noChangeArrowheads="1"/>
            </p:cNvSpPr>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endParaRPr>
            </a:p>
          </p:txBody>
        </p:sp>
        <p:sp>
          <p:nvSpPr>
            <p:cNvPr id="6" name="AutoShape 11">
              <a:extLst>
                <a:ext uri="{FF2B5EF4-FFF2-40B4-BE49-F238E27FC236}">
                  <a16:creationId xmlns:a16="http://schemas.microsoft.com/office/drawing/2014/main" id="{B8155C7A-6E7F-F12C-835F-3AA8D86D2F85}"/>
                </a:ext>
              </a:extLst>
            </p:cNvPr>
            <p:cNvSpPr>
              <a:spLocks noChangeArrowheads="1"/>
            </p:cNvSpPr>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808080"/>
                </a:solidFill>
                <a:effectLst/>
                <a:uLnTx/>
                <a:uFillTx/>
                <a:latin typeface="Arial"/>
                <a:ea typeface="黑体" panose="02010609060101010101" pitchFamily="49" charset="-122"/>
                <a:cs typeface="+mn-cs"/>
              </a:endParaRPr>
            </a:p>
          </p:txBody>
        </p:sp>
        <p:sp>
          <p:nvSpPr>
            <p:cNvPr id="7" name="Text Box 12">
              <a:extLst>
                <a:ext uri="{FF2B5EF4-FFF2-40B4-BE49-F238E27FC236}">
                  <a16:creationId xmlns:a16="http://schemas.microsoft.com/office/drawing/2014/main" id="{84D409F6-A710-B13B-7D0A-4A8890FCE74C}"/>
                </a:ext>
              </a:extLst>
            </p:cNvPr>
            <p:cNvSpPr txBox="1">
              <a:spLocks noChangeArrowheads="1"/>
            </p:cNvSpPr>
            <p:nvPr/>
          </p:nvSpPr>
          <p:spPr bwMode="gray">
            <a:xfrm>
              <a:off x="2987824" y="1347614"/>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rPr>
                <a:t>Experiments</a:t>
              </a:r>
            </a:p>
          </p:txBody>
        </p:sp>
        <p:sp>
          <p:nvSpPr>
            <p:cNvPr id="8" name="Text Box 18">
              <a:extLst>
                <a:ext uri="{FF2B5EF4-FFF2-40B4-BE49-F238E27FC236}">
                  <a16:creationId xmlns:a16="http://schemas.microsoft.com/office/drawing/2014/main" id="{AB0281CC-5685-391D-F326-AF2CE9C96065}"/>
                </a:ext>
              </a:extLst>
            </p:cNvPr>
            <p:cNvSpPr txBox="1">
              <a:spLocks noChangeArrowheads="1"/>
            </p:cNvSpPr>
            <p:nvPr/>
          </p:nvSpPr>
          <p:spPr bwMode="gray">
            <a:xfrm>
              <a:off x="2427035" y="1330350"/>
              <a:ext cx="356188" cy="4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FFFFFF"/>
                  </a:solidFill>
                  <a:latin typeface="Arial"/>
                  <a:ea typeface="黑体" panose="02010609060101010101" pitchFamily="49" charset="-122"/>
                  <a:cs typeface="Times New Roman" panose="02020603050405020304" pitchFamily="18" charset="0"/>
                </a:rPr>
                <a:t>4</a:t>
              </a:r>
              <a:endParaRPr kumimoji="0" lang="en-US" altLang="zh-CN" sz="2400" b="1" i="0" u="none" strike="noStrike" kern="0" cap="none" spc="0" normalizeH="0" baseline="0" noProof="0" dirty="0">
                <a:ln>
                  <a:noFill/>
                </a:ln>
                <a:solidFill>
                  <a:srgbClr val="FFFFFF"/>
                </a:solidFill>
                <a:effectLst/>
                <a:uLnTx/>
                <a:uFillTx/>
                <a:latin typeface="Arial"/>
                <a:ea typeface="黑体" panose="02010609060101010101" pitchFamily="49" charset="-122"/>
                <a:cs typeface="Times New Roman" panose="02020603050405020304" pitchFamily="18" charset="0"/>
              </a:endParaRPr>
            </a:p>
          </p:txBody>
        </p:sp>
      </p:grpSp>
      <p:grpSp>
        <p:nvGrpSpPr>
          <p:cNvPr id="42" name="组合 41">
            <a:extLst>
              <a:ext uri="{FF2B5EF4-FFF2-40B4-BE49-F238E27FC236}">
                <a16:creationId xmlns:a16="http://schemas.microsoft.com/office/drawing/2014/main" id="{7387E9CB-9B7C-610B-62EE-AAC9964BB3B6}"/>
              </a:ext>
            </a:extLst>
          </p:cNvPr>
          <p:cNvGrpSpPr/>
          <p:nvPr/>
        </p:nvGrpSpPr>
        <p:grpSpPr>
          <a:xfrm>
            <a:off x="2239957" y="1156454"/>
            <a:ext cx="4348514" cy="510335"/>
            <a:chOff x="2213820" y="2117425"/>
            <a:chExt cx="4320480" cy="507045"/>
          </a:xfrm>
        </p:grpSpPr>
        <p:sp>
          <p:nvSpPr>
            <p:cNvPr id="9" name="AutoShape 10">
              <a:extLst>
                <a:ext uri="{FF2B5EF4-FFF2-40B4-BE49-F238E27FC236}">
                  <a16:creationId xmlns:a16="http://schemas.microsoft.com/office/drawing/2014/main" id="{F03847CB-E5CA-D5B4-EC4A-C18595171CB2}"/>
                </a:ext>
              </a:extLst>
            </p:cNvPr>
            <p:cNvSpPr>
              <a:spLocks noChangeArrowheads="1"/>
            </p:cNvSpPr>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0" name="AutoShape 11">
              <a:extLst>
                <a:ext uri="{FF2B5EF4-FFF2-40B4-BE49-F238E27FC236}">
                  <a16:creationId xmlns:a16="http://schemas.microsoft.com/office/drawing/2014/main" id="{5F5E5E7B-8797-F60F-99CC-E3EBCAF078D1}"/>
                </a:ext>
              </a:extLst>
            </p:cNvPr>
            <p:cNvSpPr>
              <a:spLocks noChangeArrowheads="1"/>
            </p:cNvSpPr>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1" name="Text Box 12">
              <a:extLst>
                <a:ext uri="{FF2B5EF4-FFF2-40B4-BE49-F238E27FC236}">
                  <a16:creationId xmlns:a16="http://schemas.microsoft.com/office/drawing/2014/main" id="{76AE82B2-65C1-131D-77B7-637BB27C47CA}"/>
                </a:ext>
              </a:extLst>
            </p:cNvPr>
            <p:cNvSpPr txBox="1">
              <a:spLocks noChangeArrowheads="1"/>
            </p:cNvSpPr>
            <p:nvPr/>
          </p:nvSpPr>
          <p:spPr bwMode="gray">
            <a:xfrm>
              <a:off x="2973437" y="2162052"/>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Introduction</a:t>
              </a:r>
            </a:p>
          </p:txBody>
        </p:sp>
        <p:sp>
          <p:nvSpPr>
            <p:cNvPr id="12" name="Text Box 18">
              <a:extLst>
                <a:ext uri="{FF2B5EF4-FFF2-40B4-BE49-F238E27FC236}">
                  <a16:creationId xmlns:a16="http://schemas.microsoft.com/office/drawing/2014/main" id="{D9CEAF04-31B5-7648-B07D-5E0FA797E04E}"/>
                </a:ext>
              </a:extLst>
            </p:cNvPr>
            <p:cNvSpPr txBox="1">
              <a:spLocks noChangeArrowheads="1"/>
            </p:cNvSpPr>
            <p:nvPr/>
          </p:nvSpPr>
          <p:spPr bwMode="gray">
            <a:xfrm>
              <a:off x="2412648" y="214478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1</a:t>
              </a:r>
            </a:p>
          </p:txBody>
        </p:sp>
      </p:grpSp>
      <p:grpSp>
        <p:nvGrpSpPr>
          <p:cNvPr id="43" name="组合 42">
            <a:extLst>
              <a:ext uri="{FF2B5EF4-FFF2-40B4-BE49-F238E27FC236}">
                <a16:creationId xmlns:a16="http://schemas.microsoft.com/office/drawing/2014/main" id="{4A1AD902-1A85-395D-6065-D3F8F64D6C69}"/>
              </a:ext>
            </a:extLst>
          </p:cNvPr>
          <p:cNvGrpSpPr/>
          <p:nvPr/>
        </p:nvGrpSpPr>
        <p:grpSpPr>
          <a:xfrm>
            <a:off x="2247381" y="4264979"/>
            <a:ext cx="4348514" cy="510335"/>
            <a:chOff x="2213820" y="2837505"/>
            <a:chExt cx="4320480" cy="507045"/>
          </a:xfrm>
        </p:grpSpPr>
        <p:sp>
          <p:nvSpPr>
            <p:cNvPr id="13" name="AutoShape 10">
              <a:extLst>
                <a:ext uri="{FF2B5EF4-FFF2-40B4-BE49-F238E27FC236}">
                  <a16:creationId xmlns:a16="http://schemas.microsoft.com/office/drawing/2014/main" id="{06C1A66E-FDC6-5EDD-ECA5-E8A1BE1B296C}"/>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4" name="AutoShape 11">
              <a:extLst>
                <a:ext uri="{FF2B5EF4-FFF2-40B4-BE49-F238E27FC236}">
                  <a16:creationId xmlns:a16="http://schemas.microsoft.com/office/drawing/2014/main" id="{47175D23-7EE9-EC72-BB07-24DDB49C28F8}"/>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5" name="Text Box 12">
              <a:extLst>
                <a:ext uri="{FF2B5EF4-FFF2-40B4-BE49-F238E27FC236}">
                  <a16:creationId xmlns:a16="http://schemas.microsoft.com/office/drawing/2014/main" id="{26217E7A-5A89-EDB5-DD1B-DAE44849CF66}"/>
                </a:ext>
              </a:extLst>
            </p:cNvPr>
            <p:cNvSpPr txBox="1">
              <a:spLocks noChangeArrowheads="1"/>
            </p:cNvSpPr>
            <p:nvPr/>
          </p:nvSpPr>
          <p:spPr bwMode="gray">
            <a:xfrm>
              <a:off x="2973437" y="2882131"/>
              <a:ext cx="3330452" cy="457407"/>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Conclusion</a:t>
              </a:r>
            </a:p>
          </p:txBody>
        </p:sp>
        <p:sp>
          <p:nvSpPr>
            <p:cNvPr id="16" name="Text Box 18">
              <a:extLst>
                <a:ext uri="{FF2B5EF4-FFF2-40B4-BE49-F238E27FC236}">
                  <a16:creationId xmlns:a16="http://schemas.microsoft.com/office/drawing/2014/main" id="{A9EC975D-98F2-D7E7-9A74-31BB115D6770}"/>
                </a:ext>
              </a:extLst>
            </p:cNvPr>
            <p:cNvSpPr txBox="1">
              <a:spLocks noChangeArrowheads="1"/>
            </p:cNvSpPr>
            <p:nvPr/>
          </p:nvSpPr>
          <p:spPr bwMode="gray">
            <a:xfrm>
              <a:off x="2412648" y="286486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5</a:t>
              </a:r>
            </a:p>
          </p:txBody>
        </p:sp>
      </p:grpSp>
      <p:grpSp>
        <p:nvGrpSpPr>
          <p:cNvPr id="4" name="组合 3">
            <a:extLst>
              <a:ext uri="{FF2B5EF4-FFF2-40B4-BE49-F238E27FC236}">
                <a16:creationId xmlns:a16="http://schemas.microsoft.com/office/drawing/2014/main" id="{3B99B505-1160-C7D9-2F67-619A9E81249A}"/>
              </a:ext>
            </a:extLst>
          </p:cNvPr>
          <p:cNvGrpSpPr/>
          <p:nvPr/>
        </p:nvGrpSpPr>
        <p:grpSpPr>
          <a:xfrm>
            <a:off x="2275415" y="1972075"/>
            <a:ext cx="4320480" cy="507045"/>
            <a:chOff x="2213820" y="2837505"/>
            <a:chExt cx="4320480" cy="507045"/>
          </a:xfrm>
        </p:grpSpPr>
        <p:sp>
          <p:nvSpPr>
            <p:cNvPr id="17" name="AutoShape 10">
              <a:extLst>
                <a:ext uri="{FF2B5EF4-FFF2-40B4-BE49-F238E27FC236}">
                  <a16:creationId xmlns:a16="http://schemas.microsoft.com/office/drawing/2014/main" id="{59CEB169-89E5-0114-EE3C-404147B36BD3}"/>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8" name="AutoShape 11">
              <a:extLst>
                <a:ext uri="{FF2B5EF4-FFF2-40B4-BE49-F238E27FC236}">
                  <a16:creationId xmlns:a16="http://schemas.microsoft.com/office/drawing/2014/main" id="{F5AA7091-B2DB-00D9-CEBB-41FD3B9B72A7}"/>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9" name="Text Box 12">
              <a:extLst>
                <a:ext uri="{FF2B5EF4-FFF2-40B4-BE49-F238E27FC236}">
                  <a16:creationId xmlns:a16="http://schemas.microsoft.com/office/drawing/2014/main" id="{649282C2-BD49-7204-E814-0C588A2DD3ED}"/>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Related Work</a:t>
              </a:r>
            </a:p>
          </p:txBody>
        </p:sp>
        <p:sp>
          <p:nvSpPr>
            <p:cNvPr id="20" name="Text Box 18">
              <a:extLst>
                <a:ext uri="{FF2B5EF4-FFF2-40B4-BE49-F238E27FC236}">
                  <a16:creationId xmlns:a16="http://schemas.microsoft.com/office/drawing/2014/main" id="{71531AF1-7402-3843-35B7-C0F4E6C394AD}"/>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2</a:t>
              </a:r>
            </a:p>
          </p:txBody>
        </p:sp>
      </p:grpSp>
      <p:grpSp>
        <p:nvGrpSpPr>
          <p:cNvPr id="22" name="组合 21">
            <a:extLst>
              <a:ext uri="{FF2B5EF4-FFF2-40B4-BE49-F238E27FC236}">
                <a16:creationId xmlns:a16="http://schemas.microsoft.com/office/drawing/2014/main" id="{499E8756-F15B-A9CA-000F-37363EBC737C}"/>
              </a:ext>
            </a:extLst>
          </p:cNvPr>
          <p:cNvGrpSpPr/>
          <p:nvPr/>
        </p:nvGrpSpPr>
        <p:grpSpPr>
          <a:xfrm>
            <a:off x="2275415" y="2803465"/>
            <a:ext cx="4320480" cy="507045"/>
            <a:chOff x="2213820" y="2837505"/>
            <a:chExt cx="4320480" cy="507045"/>
          </a:xfrm>
        </p:grpSpPr>
        <p:sp>
          <p:nvSpPr>
            <p:cNvPr id="23" name="AutoShape 10">
              <a:extLst>
                <a:ext uri="{FF2B5EF4-FFF2-40B4-BE49-F238E27FC236}">
                  <a16:creationId xmlns:a16="http://schemas.microsoft.com/office/drawing/2014/main" id="{F28F6077-C4B4-1872-000F-FA1FF6000F2A}"/>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24" name="AutoShape 11">
              <a:extLst>
                <a:ext uri="{FF2B5EF4-FFF2-40B4-BE49-F238E27FC236}">
                  <a16:creationId xmlns:a16="http://schemas.microsoft.com/office/drawing/2014/main" id="{4C208FDD-B133-F88D-A489-5C395CA0AE65}"/>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25" name="Text Box 12">
              <a:extLst>
                <a:ext uri="{FF2B5EF4-FFF2-40B4-BE49-F238E27FC236}">
                  <a16:creationId xmlns:a16="http://schemas.microsoft.com/office/drawing/2014/main" id="{1E873B19-CCA3-1B4A-E6F0-A38FC8151CBA}"/>
                </a:ext>
              </a:extLst>
            </p:cNvPr>
            <p:cNvSpPr txBox="1">
              <a:spLocks noChangeArrowheads="1"/>
            </p:cNvSpPr>
            <p:nvPr/>
          </p:nvSpPr>
          <p:spPr bwMode="gray">
            <a:xfrm>
              <a:off x="2973437" y="2882131"/>
              <a:ext cx="3330452" cy="46166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Proposed Method</a:t>
              </a:r>
            </a:p>
          </p:txBody>
        </p:sp>
        <p:sp>
          <p:nvSpPr>
            <p:cNvPr id="26" name="Text Box 18">
              <a:extLst>
                <a:ext uri="{FF2B5EF4-FFF2-40B4-BE49-F238E27FC236}">
                  <a16:creationId xmlns:a16="http://schemas.microsoft.com/office/drawing/2014/main" id="{3C72DA59-27A8-6786-58B2-DF03AD237FF1}"/>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292929">
                      <a:lumMod val="25000"/>
                      <a:lumOff val="75000"/>
                    </a:srgbClr>
                  </a:solidFill>
                  <a:latin typeface="Arial"/>
                  <a:ea typeface="黑体" panose="02010609060101010101" pitchFamily="49" charset="-122"/>
                  <a:cs typeface="Times New Roman" panose="02020603050405020304" pitchFamily="18" charset="0"/>
                </a:rPr>
                <a:t>3</a:t>
              </a:r>
              <a:endPar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3780420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BC87-CC62-D723-3B6E-87498E34260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557E6E-05E4-8616-E2E2-FBEFCAEAAE2A}"/>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Evaluation Metrics</a:t>
            </a:r>
            <a:endParaRPr lang="zh-CN" altLang="en-US" dirty="0"/>
          </a:p>
        </p:txBody>
      </p:sp>
      <p:sp>
        <p:nvSpPr>
          <p:cNvPr id="15" name="文本框 14">
            <a:extLst>
              <a:ext uri="{FF2B5EF4-FFF2-40B4-BE49-F238E27FC236}">
                <a16:creationId xmlns:a16="http://schemas.microsoft.com/office/drawing/2014/main" id="{6495C286-76B4-5A0A-F579-01219A883DAC}"/>
              </a:ext>
            </a:extLst>
          </p:cNvPr>
          <p:cNvSpPr txBox="1"/>
          <p:nvPr/>
        </p:nvSpPr>
        <p:spPr>
          <a:xfrm>
            <a:off x="242646" y="915566"/>
            <a:ext cx="8658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600" dirty="0">
                <a:solidFill>
                  <a:srgbClr val="082764"/>
                </a:solidFill>
                <a:ea typeface="黑体" panose="02010609060101010101" pitchFamily="49" charset="-122"/>
                <a:cs typeface="Times New Roman" panose="02020603050405020304" pitchFamily="18" charset="0"/>
              </a:rPr>
              <a:t>The metrics include Precision (</a:t>
            </a:r>
            <a:r>
              <a:rPr lang="en-US" altLang="zh-CN" sz="1600" dirty="0" err="1">
                <a:solidFill>
                  <a:srgbClr val="082764"/>
                </a:solidFill>
                <a:ea typeface="黑体" panose="02010609060101010101" pitchFamily="49" charset="-122"/>
                <a:cs typeface="Times New Roman" panose="02020603050405020304" pitchFamily="18" charset="0"/>
              </a:rPr>
              <a:t>P@k</a:t>
            </a:r>
            <a:r>
              <a:rPr lang="en-US" altLang="zh-CN" sz="1600" dirty="0">
                <a:solidFill>
                  <a:srgbClr val="082764"/>
                </a:solidFill>
                <a:ea typeface="黑体" panose="02010609060101010101" pitchFamily="49" charset="-122"/>
                <a:cs typeface="Times New Roman" panose="02020603050405020304" pitchFamily="18" charset="0"/>
              </a:rPr>
              <a:t>), </a:t>
            </a:r>
            <a:r>
              <a:rPr lang="en-US" altLang="zh-CN" sz="1600" dirty="0" err="1">
                <a:solidFill>
                  <a:srgbClr val="082764"/>
                </a:solidFill>
                <a:ea typeface="黑体" panose="02010609060101010101" pitchFamily="49" charset="-122"/>
                <a:cs typeface="Times New Roman" panose="02020603050405020304" pitchFamily="18" charset="0"/>
              </a:rPr>
              <a:t>nDCG</a:t>
            </a:r>
            <a:r>
              <a:rPr lang="en-US" altLang="zh-CN" sz="1600" dirty="0">
                <a:solidFill>
                  <a:srgbClr val="082764"/>
                </a:solidFill>
                <a:ea typeface="黑体" panose="02010609060101010101" pitchFamily="49" charset="-122"/>
                <a:cs typeface="Times New Roman" panose="02020603050405020304" pitchFamily="18" charset="0"/>
              </a:rPr>
              <a:t> (</a:t>
            </a:r>
            <a:r>
              <a:rPr lang="en-US" altLang="zh-CN" sz="1600" dirty="0" err="1">
                <a:solidFill>
                  <a:srgbClr val="082764"/>
                </a:solidFill>
                <a:ea typeface="黑体" panose="02010609060101010101" pitchFamily="49" charset="-122"/>
                <a:cs typeface="Times New Roman" panose="02020603050405020304" pitchFamily="18" charset="0"/>
              </a:rPr>
              <a:t>nDCG@k</a:t>
            </a:r>
            <a:r>
              <a:rPr lang="en-US" altLang="zh-CN" sz="1600" dirty="0">
                <a:solidFill>
                  <a:srgbClr val="082764"/>
                </a:solidFill>
                <a:ea typeface="黑体" panose="02010609060101010101" pitchFamily="49" charset="-122"/>
                <a:cs typeface="Times New Roman" panose="02020603050405020304" pitchFamily="18" charset="0"/>
              </a:rPr>
              <a:t>), Propensity Scored precision (</a:t>
            </a:r>
            <a:r>
              <a:rPr lang="en-US" altLang="zh-CN" sz="1600" dirty="0" err="1">
                <a:solidFill>
                  <a:srgbClr val="082764"/>
                </a:solidFill>
                <a:ea typeface="黑体" panose="02010609060101010101" pitchFamily="49" charset="-122"/>
                <a:cs typeface="Times New Roman" panose="02020603050405020304" pitchFamily="18" charset="0"/>
              </a:rPr>
              <a:t>PSP@k</a:t>
            </a:r>
            <a:r>
              <a:rPr lang="en-US" altLang="zh-CN" sz="1600" dirty="0">
                <a:solidFill>
                  <a:srgbClr val="082764"/>
                </a:solidFill>
                <a:ea typeface="黑体" panose="02010609060101010101" pitchFamily="49" charset="-122"/>
                <a:cs typeface="Times New Roman" panose="02020603050405020304" pitchFamily="18" charset="0"/>
              </a:rPr>
              <a:t>), and Propensity Scored </a:t>
            </a:r>
            <a:r>
              <a:rPr lang="en-US" altLang="zh-CN" sz="1600" dirty="0" err="1">
                <a:solidFill>
                  <a:srgbClr val="082764"/>
                </a:solidFill>
                <a:ea typeface="黑体" panose="02010609060101010101" pitchFamily="49" charset="-122"/>
                <a:cs typeface="Times New Roman" panose="02020603050405020304" pitchFamily="18" charset="0"/>
              </a:rPr>
              <a:t>nDCG</a:t>
            </a:r>
            <a:r>
              <a:rPr lang="en-US" altLang="zh-CN" sz="1600" dirty="0">
                <a:solidFill>
                  <a:srgbClr val="082764"/>
                </a:solidFill>
                <a:ea typeface="黑体" panose="02010609060101010101" pitchFamily="49" charset="-122"/>
                <a:cs typeface="Times New Roman" panose="02020603050405020304" pitchFamily="18" charset="0"/>
              </a:rPr>
              <a:t> (</a:t>
            </a:r>
            <a:r>
              <a:rPr lang="en-US" altLang="zh-CN" sz="1600" dirty="0" err="1">
                <a:solidFill>
                  <a:srgbClr val="082764"/>
                </a:solidFill>
                <a:ea typeface="黑体" panose="02010609060101010101" pitchFamily="49" charset="-122"/>
                <a:cs typeface="Times New Roman" panose="02020603050405020304" pitchFamily="18" charset="0"/>
              </a:rPr>
              <a:t>PSnDCG@k</a:t>
            </a:r>
            <a:r>
              <a:rPr lang="en-US" altLang="zh-CN" sz="1600" dirty="0">
                <a:solidFill>
                  <a:srgbClr val="082764"/>
                </a:solidFill>
                <a:ea typeface="黑体" panose="02010609060101010101" pitchFamily="49" charset="-122"/>
                <a:cs typeface="Times New Roman" panose="02020603050405020304" pitchFamily="18" charset="0"/>
              </a:rPr>
              <a:t>)</a:t>
            </a:r>
            <a:endParaRPr kumimoji="0" lang="en-US" altLang="zh-CN" sz="1600" i="0" u="none" strike="noStrike" kern="1200" cap="none" spc="0" normalizeH="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A679C97E-168D-97B2-2AA6-853C3A8D5DB0}"/>
              </a:ext>
            </a:extLst>
          </p:cNvPr>
          <p:cNvPicPr>
            <a:picLocks noChangeAspect="1"/>
          </p:cNvPicPr>
          <p:nvPr/>
        </p:nvPicPr>
        <p:blipFill>
          <a:blip r:embed="rId3"/>
          <a:stretch>
            <a:fillRect/>
          </a:stretch>
        </p:blipFill>
        <p:spPr>
          <a:xfrm>
            <a:off x="611560" y="1651167"/>
            <a:ext cx="3064203" cy="707788"/>
          </a:xfrm>
          <a:prstGeom prst="rect">
            <a:avLst/>
          </a:prstGeom>
        </p:spPr>
      </p:pic>
      <p:pic>
        <p:nvPicPr>
          <p:cNvPr id="7" name="图片 6">
            <a:extLst>
              <a:ext uri="{FF2B5EF4-FFF2-40B4-BE49-F238E27FC236}">
                <a16:creationId xmlns:a16="http://schemas.microsoft.com/office/drawing/2014/main" id="{4408FCE7-42C5-DEBD-FF48-89408C07A0BA}"/>
              </a:ext>
            </a:extLst>
          </p:cNvPr>
          <p:cNvPicPr>
            <a:picLocks noChangeAspect="1"/>
          </p:cNvPicPr>
          <p:nvPr/>
        </p:nvPicPr>
        <p:blipFill>
          <a:blip r:embed="rId4"/>
          <a:stretch>
            <a:fillRect/>
          </a:stretch>
        </p:blipFill>
        <p:spPr>
          <a:xfrm>
            <a:off x="4427984" y="1705148"/>
            <a:ext cx="3528392" cy="599826"/>
          </a:xfrm>
          <a:prstGeom prst="rect">
            <a:avLst/>
          </a:prstGeom>
        </p:spPr>
      </p:pic>
      <p:pic>
        <p:nvPicPr>
          <p:cNvPr id="9" name="图片 8">
            <a:extLst>
              <a:ext uri="{FF2B5EF4-FFF2-40B4-BE49-F238E27FC236}">
                <a16:creationId xmlns:a16="http://schemas.microsoft.com/office/drawing/2014/main" id="{293AE325-A656-0306-92F6-A6708D063CC7}"/>
              </a:ext>
            </a:extLst>
          </p:cNvPr>
          <p:cNvPicPr>
            <a:picLocks noChangeAspect="1"/>
          </p:cNvPicPr>
          <p:nvPr/>
        </p:nvPicPr>
        <p:blipFill>
          <a:blip r:embed="rId5"/>
          <a:stretch>
            <a:fillRect/>
          </a:stretch>
        </p:blipFill>
        <p:spPr>
          <a:xfrm>
            <a:off x="539552" y="2740011"/>
            <a:ext cx="3481424" cy="816334"/>
          </a:xfrm>
          <a:prstGeom prst="rect">
            <a:avLst/>
          </a:prstGeom>
        </p:spPr>
      </p:pic>
      <p:pic>
        <p:nvPicPr>
          <p:cNvPr id="11" name="图片 10">
            <a:extLst>
              <a:ext uri="{FF2B5EF4-FFF2-40B4-BE49-F238E27FC236}">
                <a16:creationId xmlns:a16="http://schemas.microsoft.com/office/drawing/2014/main" id="{579FB955-9933-63E0-92D7-1B848ACC222C}"/>
              </a:ext>
            </a:extLst>
          </p:cNvPr>
          <p:cNvPicPr>
            <a:picLocks noChangeAspect="1"/>
          </p:cNvPicPr>
          <p:nvPr/>
        </p:nvPicPr>
        <p:blipFill>
          <a:blip r:embed="rId6"/>
          <a:stretch>
            <a:fillRect/>
          </a:stretch>
        </p:blipFill>
        <p:spPr>
          <a:xfrm>
            <a:off x="4355976" y="2627363"/>
            <a:ext cx="3400662" cy="928982"/>
          </a:xfrm>
          <a:prstGeom prst="rect">
            <a:avLst/>
          </a:prstGeom>
        </p:spPr>
      </p:pic>
      <p:pic>
        <p:nvPicPr>
          <p:cNvPr id="13" name="图片 12">
            <a:extLst>
              <a:ext uri="{FF2B5EF4-FFF2-40B4-BE49-F238E27FC236}">
                <a16:creationId xmlns:a16="http://schemas.microsoft.com/office/drawing/2014/main" id="{A3494506-8E24-7BBD-51E1-1FB77CC65F63}"/>
              </a:ext>
            </a:extLst>
          </p:cNvPr>
          <p:cNvPicPr>
            <a:picLocks noChangeAspect="1"/>
          </p:cNvPicPr>
          <p:nvPr/>
        </p:nvPicPr>
        <p:blipFill>
          <a:blip r:embed="rId7"/>
          <a:stretch>
            <a:fillRect/>
          </a:stretch>
        </p:blipFill>
        <p:spPr>
          <a:xfrm>
            <a:off x="480724" y="3556345"/>
            <a:ext cx="4655482" cy="1445365"/>
          </a:xfrm>
          <a:prstGeom prst="rect">
            <a:avLst/>
          </a:prstGeom>
        </p:spPr>
      </p:pic>
    </p:spTree>
    <p:extLst>
      <p:ext uri="{BB962C8B-B14F-4D97-AF65-F5344CB8AC3E}">
        <p14:creationId xmlns:p14="http://schemas.microsoft.com/office/powerpoint/2010/main" val="1463413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87846-6D6D-42DC-4575-C3D359569F9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B229FC4-0956-0609-287C-4B78CA4BB1E7}"/>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Evaluation Metrics</a:t>
            </a:r>
            <a:endParaRPr lang="zh-CN" altLang="en-US" dirty="0"/>
          </a:p>
        </p:txBody>
      </p:sp>
      <p:pic>
        <p:nvPicPr>
          <p:cNvPr id="4" name="图片 3">
            <a:extLst>
              <a:ext uri="{FF2B5EF4-FFF2-40B4-BE49-F238E27FC236}">
                <a16:creationId xmlns:a16="http://schemas.microsoft.com/office/drawing/2014/main" id="{7C1AF554-E8B5-19E9-F521-1458A64ABD7D}"/>
              </a:ext>
            </a:extLst>
          </p:cNvPr>
          <p:cNvPicPr>
            <a:picLocks noChangeAspect="1"/>
          </p:cNvPicPr>
          <p:nvPr/>
        </p:nvPicPr>
        <p:blipFill>
          <a:blip r:embed="rId3"/>
          <a:stretch>
            <a:fillRect/>
          </a:stretch>
        </p:blipFill>
        <p:spPr>
          <a:xfrm>
            <a:off x="265775" y="1059582"/>
            <a:ext cx="8612449" cy="3376762"/>
          </a:xfrm>
          <a:prstGeom prst="rect">
            <a:avLst/>
          </a:prstGeom>
        </p:spPr>
      </p:pic>
    </p:spTree>
    <p:extLst>
      <p:ext uri="{BB962C8B-B14F-4D97-AF65-F5344CB8AC3E}">
        <p14:creationId xmlns:p14="http://schemas.microsoft.com/office/powerpoint/2010/main" val="378303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F0ADA-9764-C4C9-9BC4-1862021A9DF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BF5BF09-9F61-E3CE-95EA-5A5E7FB6EEE1}"/>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Evaluation Metrics</a:t>
            </a:r>
            <a:endParaRPr lang="zh-CN" altLang="en-US" dirty="0"/>
          </a:p>
        </p:txBody>
      </p:sp>
      <p:pic>
        <p:nvPicPr>
          <p:cNvPr id="5" name="图片 4">
            <a:extLst>
              <a:ext uri="{FF2B5EF4-FFF2-40B4-BE49-F238E27FC236}">
                <a16:creationId xmlns:a16="http://schemas.microsoft.com/office/drawing/2014/main" id="{4BC47815-7828-CE59-517D-53FF1B572B91}"/>
              </a:ext>
            </a:extLst>
          </p:cNvPr>
          <p:cNvPicPr>
            <a:picLocks noChangeAspect="1"/>
          </p:cNvPicPr>
          <p:nvPr/>
        </p:nvPicPr>
        <p:blipFill>
          <a:blip r:embed="rId3"/>
          <a:stretch>
            <a:fillRect/>
          </a:stretch>
        </p:blipFill>
        <p:spPr>
          <a:xfrm>
            <a:off x="179512" y="987574"/>
            <a:ext cx="8676456" cy="3449211"/>
          </a:xfrm>
          <a:prstGeom prst="rect">
            <a:avLst/>
          </a:prstGeom>
        </p:spPr>
      </p:pic>
    </p:spTree>
    <p:extLst>
      <p:ext uri="{BB962C8B-B14F-4D97-AF65-F5344CB8AC3E}">
        <p14:creationId xmlns:p14="http://schemas.microsoft.com/office/powerpoint/2010/main" val="3187750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458C-5E6D-50FA-93E2-057E957AD9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28EEAB6-7EDC-F0EC-F547-F4B81AF0571F}"/>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Evaluation Metrics</a:t>
            </a:r>
            <a:endParaRPr lang="zh-CN" altLang="en-US" dirty="0"/>
          </a:p>
        </p:txBody>
      </p:sp>
      <p:pic>
        <p:nvPicPr>
          <p:cNvPr id="4" name="图片 3">
            <a:extLst>
              <a:ext uri="{FF2B5EF4-FFF2-40B4-BE49-F238E27FC236}">
                <a16:creationId xmlns:a16="http://schemas.microsoft.com/office/drawing/2014/main" id="{D149D688-FA2A-F688-1AE2-1C1E15048051}"/>
              </a:ext>
            </a:extLst>
          </p:cNvPr>
          <p:cNvPicPr>
            <a:picLocks noChangeAspect="1"/>
          </p:cNvPicPr>
          <p:nvPr/>
        </p:nvPicPr>
        <p:blipFill>
          <a:blip r:embed="rId3"/>
          <a:stretch>
            <a:fillRect/>
          </a:stretch>
        </p:blipFill>
        <p:spPr>
          <a:xfrm>
            <a:off x="257063" y="987574"/>
            <a:ext cx="8722437" cy="3456384"/>
          </a:xfrm>
          <a:prstGeom prst="rect">
            <a:avLst/>
          </a:prstGeom>
        </p:spPr>
      </p:pic>
    </p:spTree>
    <p:extLst>
      <p:ext uri="{BB962C8B-B14F-4D97-AF65-F5344CB8AC3E}">
        <p14:creationId xmlns:p14="http://schemas.microsoft.com/office/powerpoint/2010/main" val="2904926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AD298-4637-ECA5-33AC-A165443B97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E1BE5F6-FB82-8C90-5126-677D923ABAC6}"/>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Evaluation Metrics</a:t>
            </a:r>
            <a:endParaRPr lang="zh-CN" altLang="en-US" dirty="0"/>
          </a:p>
        </p:txBody>
      </p:sp>
      <p:pic>
        <p:nvPicPr>
          <p:cNvPr id="5" name="图片 4">
            <a:extLst>
              <a:ext uri="{FF2B5EF4-FFF2-40B4-BE49-F238E27FC236}">
                <a16:creationId xmlns:a16="http://schemas.microsoft.com/office/drawing/2014/main" id="{FF6EC4D3-D8CD-3204-E5FC-3ACF687EDE49}"/>
              </a:ext>
            </a:extLst>
          </p:cNvPr>
          <p:cNvPicPr>
            <a:picLocks noChangeAspect="1"/>
          </p:cNvPicPr>
          <p:nvPr/>
        </p:nvPicPr>
        <p:blipFill>
          <a:blip r:embed="rId3"/>
          <a:stretch>
            <a:fillRect/>
          </a:stretch>
        </p:blipFill>
        <p:spPr>
          <a:xfrm>
            <a:off x="183034" y="915566"/>
            <a:ext cx="8777450" cy="3456723"/>
          </a:xfrm>
          <a:prstGeom prst="rect">
            <a:avLst/>
          </a:prstGeom>
        </p:spPr>
      </p:pic>
    </p:spTree>
    <p:extLst>
      <p:ext uri="{BB962C8B-B14F-4D97-AF65-F5344CB8AC3E}">
        <p14:creationId xmlns:p14="http://schemas.microsoft.com/office/powerpoint/2010/main" val="3102858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118EA-F562-2F05-3D85-0F6A9EDB8DD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C0C27DF-3CAA-A6B9-6E19-B1137EBBDBC3}"/>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Evaluation Metrics</a:t>
            </a:r>
            <a:endParaRPr lang="zh-CN" altLang="en-US" dirty="0"/>
          </a:p>
        </p:txBody>
      </p:sp>
      <p:pic>
        <p:nvPicPr>
          <p:cNvPr id="5" name="图片 4">
            <a:extLst>
              <a:ext uri="{FF2B5EF4-FFF2-40B4-BE49-F238E27FC236}">
                <a16:creationId xmlns:a16="http://schemas.microsoft.com/office/drawing/2014/main" id="{B0D5B3CA-BD9E-5979-931A-E4D22AF4857A}"/>
              </a:ext>
            </a:extLst>
          </p:cNvPr>
          <p:cNvPicPr>
            <a:picLocks noChangeAspect="1"/>
          </p:cNvPicPr>
          <p:nvPr/>
        </p:nvPicPr>
        <p:blipFill>
          <a:blip r:embed="rId3"/>
          <a:stretch>
            <a:fillRect/>
          </a:stretch>
        </p:blipFill>
        <p:spPr>
          <a:xfrm>
            <a:off x="144015" y="987574"/>
            <a:ext cx="8820472" cy="3492818"/>
          </a:xfrm>
          <a:prstGeom prst="rect">
            <a:avLst/>
          </a:prstGeom>
        </p:spPr>
      </p:pic>
    </p:spTree>
    <p:extLst>
      <p:ext uri="{BB962C8B-B14F-4D97-AF65-F5344CB8AC3E}">
        <p14:creationId xmlns:p14="http://schemas.microsoft.com/office/powerpoint/2010/main" val="227524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Questions</a:t>
            </a:r>
          </a:p>
        </p:txBody>
      </p:sp>
      <p:sp>
        <p:nvSpPr>
          <p:cNvPr id="4" name="文本框 3"/>
          <p:cNvSpPr txBox="1"/>
          <p:nvPr/>
        </p:nvSpPr>
        <p:spPr>
          <a:xfrm>
            <a:off x="179512" y="915566"/>
            <a:ext cx="8784976" cy="1569660"/>
          </a:xfrm>
          <a:prstGeom prst="rect">
            <a:avLst/>
          </a:prstGeom>
          <a:noFill/>
        </p:spPr>
        <p:txBody>
          <a:bodyPr wrap="square" rtlCol="0">
            <a:spAutoFit/>
          </a:bodyPr>
          <a:lstStyle/>
          <a:p>
            <a:pPr algn="l"/>
            <a:r>
              <a:rPr lang="en-US" altLang="zh-CN" sz="1600" dirty="0">
                <a:solidFill>
                  <a:srgbClr val="082764"/>
                </a:solidFill>
                <a:latin typeface="Times New Roman" panose="02020603050405020304" pitchFamily="18" charset="0"/>
                <a:ea typeface="黑体" panose="02010609060101010101" pitchFamily="49" charset="-122"/>
                <a:cs typeface="Times New Roman" panose="02020603050405020304" pitchFamily="18" charset="0"/>
              </a:rPr>
              <a:t>Most of the existing multi-label classification methods are based on the assumption that the correlation between two labels in each label pair is symmetric, but this cannot cover all scenarios in the real world. For example, clouds appear in the sky, and clouds and sky are a pair of labels. However, these two labels are </a:t>
            </a:r>
            <a:r>
              <a:rPr lang="en-US" altLang="zh-CN" sz="1600" b="1" dirty="0">
                <a:solidFill>
                  <a:srgbClr val="082764"/>
                </a:solidFill>
                <a:latin typeface="Times New Roman" panose="02020603050405020304" pitchFamily="18" charset="0"/>
                <a:ea typeface="黑体" panose="02010609060101010101" pitchFamily="49" charset="-122"/>
                <a:cs typeface="Times New Roman" panose="02020603050405020304" pitchFamily="18" charset="0"/>
              </a:rPr>
              <a:t>asymmetric</a:t>
            </a:r>
            <a:r>
              <a:rPr lang="en-US" altLang="zh-CN" sz="1600" dirty="0">
                <a:solidFill>
                  <a:srgbClr val="082764"/>
                </a:solidFill>
                <a:latin typeface="Times New Roman" panose="02020603050405020304" pitchFamily="18" charset="0"/>
                <a:ea typeface="黑体" panose="02010609060101010101" pitchFamily="49" charset="-122"/>
                <a:cs typeface="Times New Roman" panose="02020603050405020304" pitchFamily="18" charset="0"/>
              </a:rPr>
              <a:t>, because there may be no clouds in the sky. In addition, the learning process designed by the current method is related to the number of labels, which increases the computational complexity, especially when the number of labels increases sharply.</a:t>
            </a:r>
            <a:endParaRPr lang="zh-CN" altLang="en-US" sz="1600" dirty="0">
              <a:solidFill>
                <a:srgbClr val="082764"/>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CC0B40FE-4D4F-5E7F-661D-E787BAEFBEAA}"/>
              </a:ext>
            </a:extLst>
          </p:cNvPr>
          <p:cNvPicPr>
            <a:picLocks noChangeAspect="1"/>
          </p:cNvPicPr>
          <p:nvPr/>
        </p:nvPicPr>
        <p:blipFill>
          <a:blip r:embed="rId3"/>
          <a:stretch>
            <a:fillRect/>
          </a:stretch>
        </p:blipFill>
        <p:spPr>
          <a:xfrm>
            <a:off x="1547664" y="2603612"/>
            <a:ext cx="6191568" cy="240042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CDDAA-B657-90C1-0CAF-8E4C51B6C8D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B146A9F-4313-4216-20D5-C786C362FF5F}"/>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Evaluation Metrics</a:t>
            </a:r>
            <a:endParaRPr lang="zh-CN" altLang="en-US" dirty="0"/>
          </a:p>
        </p:txBody>
      </p:sp>
      <p:pic>
        <p:nvPicPr>
          <p:cNvPr id="5" name="图片 4">
            <a:extLst>
              <a:ext uri="{FF2B5EF4-FFF2-40B4-BE49-F238E27FC236}">
                <a16:creationId xmlns:a16="http://schemas.microsoft.com/office/drawing/2014/main" id="{B1354746-078C-0AE3-6339-FCBA9C40EBC9}"/>
              </a:ext>
            </a:extLst>
          </p:cNvPr>
          <p:cNvPicPr>
            <a:picLocks noChangeAspect="1"/>
          </p:cNvPicPr>
          <p:nvPr/>
        </p:nvPicPr>
        <p:blipFill>
          <a:blip r:embed="rId3"/>
          <a:stretch>
            <a:fillRect/>
          </a:stretch>
        </p:blipFill>
        <p:spPr>
          <a:xfrm>
            <a:off x="144015" y="987574"/>
            <a:ext cx="8820472" cy="3471794"/>
          </a:xfrm>
          <a:prstGeom prst="rect">
            <a:avLst/>
          </a:prstGeom>
        </p:spPr>
      </p:pic>
    </p:spTree>
    <p:extLst>
      <p:ext uri="{BB962C8B-B14F-4D97-AF65-F5344CB8AC3E}">
        <p14:creationId xmlns:p14="http://schemas.microsoft.com/office/powerpoint/2010/main" val="2718338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7C747-9513-334E-66F6-AC0EF5F24B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703DF3F-8C2A-8C6E-BF12-8E4D025D3C6B}"/>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Evaluation Metrics</a:t>
            </a:r>
            <a:endParaRPr lang="zh-CN" altLang="en-US" dirty="0"/>
          </a:p>
        </p:txBody>
      </p:sp>
      <p:pic>
        <p:nvPicPr>
          <p:cNvPr id="5" name="图片 4">
            <a:extLst>
              <a:ext uri="{FF2B5EF4-FFF2-40B4-BE49-F238E27FC236}">
                <a16:creationId xmlns:a16="http://schemas.microsoft.com/office/drawing/2014/main" id="{A8347E64-1D31-A156-0F8D-7EA8AA944046}"/>
              </a:ext>
            </a:extLst>
          </p:cNvPr>
          <p:cNvPicPr>
            <a:picLocks noChangeAspect="1"/>
          </p:cNvPicPr>
          <p:nvPr/>
        </p:nvPicPr>
        <p:blipFill>
          <a:blip r:embed="rId3"/>
          <a:stretch>
            <a:fillRect/>
          </a:stretch>
        </p:blipFill>
        <p:spPr>
          <a:xfrm>
            <a:off x="125465" y="915566"/>
            <a:ext cx="8820472" cy="3509647"/>
          </a:xfrm>
          <a:prstGeom prst="rect">
            <a:avLst/>
          </a:prstGeom>
        </p:spPr>
      </p:pic>
    </p:spTree>
    <p:extLst>
      <p:ext uri="{BB962C8B-B14F-4D97-AF65-F5344CB8AC3E}">
        <p14:creationId xmlns:p14="http://schemas.microsoft.com/office/powerpoint/2010/main" val="2105265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E2650-07DE-B762-8571-4E3ACC35C81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16529C8-3695-3457-552E-6FECBA4C89C6}"/>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Evaluation Metrics</a:t>
            </a:r>
            <a:endParaRPr lang="zh-CN" altLang="en-US" dirty="0"/>
          </a:p>
        </p:txBody>
      </p:sp>
      <p:pic>
        <p:nvPicPr>
          <p:cNvPr id="5" name="图片 4">
            <a:extLst>
              <a:ext uri="{FF2B5EF4-FFF2-40B4-BE49-F238E27FC236}">
                <a16:creationId xmlns:a16="http://schemas.microsoft.com/office/drawing/2014/main" id="{DF00E3B4-C3DF-11E5-190E-9591BEB0B6CC}"/>
              </a:ext>
            </a:extLst>
          </p:cNvPr>
          <p:cNvPicPr>
            <a:picLocks noChangeAspect="1"/>
          </p:cNvPicPr>
          <p:nvPr/>
        </p:nvPicPr>
        <p:blipFill>
          <a:blip r:embed="rId3"/>
          <a:stretch>
            <a:fillRect/>
          </a:stretch>
        </p:blipFill>
        <p:spPr>
          <a:xfrm>
            <a:off x="107504" y="987574"/>
            <a:ext cx="8740654" cy="3472615"/>
          </a:xfrm>
          <a:prstGeom prst="rect">
            <a:avLst/>
          </a:prstGeom>
        </p:spPr>
      </p:pic>
    </p:spTree>
    <p:extLst>
      <p:ext uri="{BB962C8B-B14F-4D97-AF65-F5344CB8AC3E}">
        <p14:creationId xmlns:p14="http://schemas.microsoft.com/office/powerpoint/2010/main" val="3446873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DE018-E532-3D48-D9F6-66BA30B9D8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B6341B9-BBFE-415D-F6F2-A20C58D6D62C}"/>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Evaluation Metrics</a:t>
            </a:r>
            <a:endParaRPr lang="zh-CN" altLang="en-US" dirty="0"/>
          </a:p>
        </p:txBody>
      </p:sp>
      <p:pic>
        <p:nvPicPr>
          <p:cNvPr id="5" name="图片 4">
            <a:extLst>
              <a:ext uri="{FF2B5EF4-FFF2-40B4-BE49-F238E27FC236}">
                <a16:creationId xmlns:a16="http://schemas.microsoft.com/office/drawing/2014/main" id="{79DF3347-C018-3F28-909E-F6BC1D061F69}"/>
              </a:ext>
            </a:extLst>
          </p:cNvPr>
          <p:cNvPicPr>
            <a:picLocks noChangeAspect="1"/>
          </p:cNvPicPr>
          <p:nvPr/>
        </p:nvPicPr>
        <p:blipFill>
          <a:blip r:embed="rId3"/>
          <a:stretch>
            <a:fillRect/>
          </a:stretch>
        </p:blipFill>
        <p:spPr>
          <a:xfrm>
            <a:off x="288031" y="987574"/>
            <a:ext cx="8676456" cy="3437841"/>
          </a:xfrm>
          <a:prstGeom prst="rect">
            <a:avLst/>
          </a:prstGeom>
        </p:spPr>
      </p:pic>
    </p:spTree>
    <p:extLst>
      <p:ext uri="{BB962C8B-B14F-4D97-AF65-F5344CB8AC3E}">
        <p14:creationId xmlns:p14="http://schemas.microsoft.com/office/powerpoint/2010/main" val="4254958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73EDC-3C4A-A90B-8988-A1FD5957EE7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4CFDD28-8CA6-F793-6622-97CCFC87AF44}"/>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Performance Comparison</a:t>
            </a:r>
            <a:endParaRPr lang="zh-CN" altLang="en-US" dirty="0"/>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FCC0ADDD-E23C-DC7A-EA75-2F18AE011F36}"/>
                  </a:ext>
                </a:extLst>
              </p:cNvPr>
              <p:cNvSpPr txBox="1"/>
              <p:nvPr/>
            </p:nvSpPr>
            <p:spPr>
              <a:xfrm>
                <a:off x="161763" y="987574"/>
                <a:ext cx="8640960" cy="830997"/>
              </a:xfrm>
              <a:prstGeom prst="rect">
                <a:avLst/>
              </a:prstGeom>
              <a:noFill/>
            </p:spPr>
            <p:txBody>
              <a:bodyPr wrap="square" rtlCol="0">
                <a:spAutoFit/>
              </a:bodyPr>
              <a:lstStyle/>
              <a:p>
                <a:pPr algn="l"/>
                <a:r>
                  <a:rPr lang="en-US" altLang="zh-CN" sz="1600" dirty="0">
                    <a:solidFill>
                      <a:srgbClr val="082764"/>
                    </a:solidFill>
                    <a:ea typeface="黑体" panose="02010609060101010101" pitchFamily="49" charset="-122"/>
                    <a:cs typeface="Times New Roman" panose="02020603050405020304" pitchFamily="18" charset="0"/>
                  </a:rPr>
                  <a:t>For SLDL, the threshold τ for optimizing the target embedding distributions is set to 0.1, the balancing factor α is set to 1, the embedding dimension </a:t>
                </a:r>
                <a14:m>
                  <m:oMath xmlns:m="http://schemas.openxmlformats.org/officeDocument/2006/math">
                    <m:acc>
                      <m:accPr>
                        <m:chr m:val="̂"/>
                        <m:ctrlP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ctrlPr>
                      </m:accPr>
                      <m:e>
                        <m: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t>𝑐</m:t>
                        </m:r>
                      </m:e>
                    </m:acc>
                  </m:oMath>
                </a14:m>
                <a:r>
                  <a:rPr lang="en-US" altLang="zh-CN" sz="1600" dirty="0">
                    <a:solidFill>
                      <a:srgbClr val="082764"/>
                    </a:solidFill>
                    <a:ea typeface="黑体" panose="02010609060101010101" pitchFamily="49" charset="-122"/>
                    <a:cs typeface="Times New Roman" panose="02020603050405020304" pitchFamily="18" charset="0"/>
                  </a:rPr>
                  <a:t> and the number of neighbors k are </a:t>
                </a:r>
                <a:r>
                  <a:rPr lang="en-US" altLang="zh-CN" sz="1600" dirty="0" err="1">
                    <a:solidFill>
                      <a:srgbClr val="082764"/>
                    </a:solidFill>
                    <a:ea typeface="黑体" panose="02010609060101010101" pitchFamily="49" charset="-122"/>
                    <a:cs typeface="Times New Roman" panose="02020603050405020304" pitchFamily="18" charset="0"/>
                  </a:rPr>
                  <a:t>are</a:t>
                </a:r>
                <a:r>
                  <a:rPr lang="en-US" altLang="zh-CN" sz="1600" dirty="0">
                    <a:solidFill>
                      <a:srgbClr val="082764"/>
                    </a:solidFill>
                    <a:ea typeface="黑体" panose="02010609060101010101" pitchFamily="49" charset="-122"/>
                    <a:cs typeface="Times New Roman" panose="02020603050405020304" pitchFamily="18" charset="0"/>
                  </a:rPr>
                  <a:t> selected through grid search from the set {16, 32, · · · , 128} and {10, 20, · · · , 100}, respectively.</a:t>
                </a:r>
                <a:endParaRPr lang="zh-CN" altLang="en-US" sz="1600" dirty="0">
                  <a:solidFill>
                    <a:srgbClr val="082764"/>
                  </a:solidFill>
                  <a:ea typeface="黑体" panose="02010609060101010101" pitchFamily="49" charset="-122"/>
                  <a:cs typeface="Times New Roman" panose="02020603050405020304" pitchFamily="18" charset="0"/>
                </a:endParaRPr>
              </a:p>
            </p:txBody>
          </p:sp>
        </mc:Choice>
        <mc:Fallback>
          <p:sp>
            <p:nvSpPr>
              <p:cNvPr id="3" name="文本框 2">
                <a:extLst>
                  <a:ext uri="{FF2B5EF4-FFF2-40B4-BE49-F238E27FC236}">
                    <a16:creationId xmlns:a16="http://schemas.microsoft.com/office/drawing/2014/main" id="{FCC0ADDD-E23C-DC7A-EA75-2F18AE011F36}"/>
                  </a:ext>
                </a:extLst>
              </p:cNvPr>
              <p:cNvSpPr txBox="1">
                <a:spLocks noRot="1" noChangeAspect="1" noMove="1" noResize="1" noEditPoints="1" noAdjustHandles="1" noChangeArrowheads="1" noChangeShapeType="1" noTextEdit="1"/>
              </p:cNvSpPr>
              <p:nvPr/>
            </p:nvSpPr>
            <p:spPr>
              <a:xfrm>
                <a:off x="161763" y="987574"/>
                <a:ext cx="8640960" cy="830997"/>
              </a:xfrm>
              <a:prstGeom prst="rect">
                <a:avLst/>
              </a:prstGeom>
              <a:blipFill>
                <a:blip r:embed="rId3"/>
                <a:stretch>
                  <a:fillRect l="-423" t="-2206" b="-8824"/>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FA379D34-096C-4A6A-DB3F-FB25109978BB}"/>
              </a:ext>
            </a:extLst>
          </p:cNvPr>
          <p:cNvPicPr>
            <a:picLocks noChangeAspect="1"/>
          </p:cNvPicPr>
          <p:nvPr/>
        </p:nvPicPr>
        <p:blipFill>
          <a:blip r:embed="rId4"/>
          <a:stretch>
            <a:fillRect/>
          </a:stretch>
        </p:blipFill>
        <p:spPr>
          <a:xfrm>
            <a:off x="1760282" y="1995686"/>
            <a:ext cx="5623435" cy="2822965"/>
          </a:xfrm>
          <a:prstGeom prst="rect">
            <a:avLst/>
          </a:prstGeom>
        </p:spPr>
      </p:pic>
    </p:spTree>
    <p:extLst>
      <p:ext uri="{BB962C8B-B14F-4D97-AF65-F5344CB8AC3E}">
        <p14:creationId xmlns:p14="http://schemas.microsoft.com/office/powerpoint/2010/main" val="2198205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0EE47-25CA-DD26-BDE5-2C05B467F1E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545EBB3-B73C-CF53-299B-98A438D8B778}"/>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Performance Comparison</a:t>
            </a:r>
            <a:endParaRPr lang="zh-CN" altLang="en-US" dirty="0"/>
          </a:p>
        </p:txBody>
      </p:sp>
      <p:pic>
        <p:nvPicPr>
          <p:cNvPr id="5" name="图片 4">
            <a:extLst>
              <a:ext uri="{FF2B5EF4-FFF2-40B4-BE49-F238E27FC236}">
                <a16:creationId xmlns:a16="http://schemas.microsoft.com/office/drawing/2014/main" id="{64B773F9-A09F-3D4A-0E6F-4E1AC7A92F4D}"/>
              </a:ext>
            </a:extLst>
          </p:cNvPr>
          <p:cNvPicPr>
            <a:picLocks noChangeAspect="1"/>
          </p:cNvPicPr>
          <p:nvPr/>
        </p:nvPicPr>
        <p:blipFill>
          <a:blip r:embed="rId3"/>
          <a:stretch>
            <a:fillRect/>
          </a:stretch>
        </p:blipFill>
        <p:spPr>
          <a:xfrm>
            <a:off x="215516" y="1059582"/>
            <a:ext cx="8712967" cy="3267363"/>
          </a:xfrm>
          <a:prstGeom prst="rect">
            <a:avLst/>
          </a:prstGeom>
        </p:spPr>
      </p:pic>
    </p:spTree>
    <p:extLst>
      <p:ext uri="{BB962C8B-B14F-4D97-AF65-F5344CB8AC3E}">
        <p14:creationId xmlns:p14="http://schemas.microsoft.com/office/powerpoint/2010/main" val="62872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2B5F0-388E-DA39-9335-9C799F0094B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24FCC04-2B4B-8FBE-18FD-301E22A29B52}"/>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Analysis of Time Consumption</a:t>
            </a:r>
            <a:endParaRPr lang="zh-CN" altLang="en-US" dirty="0"/>
          </a:p>
        </p:txBody>
      </p:sp>
      <p:pic>
        <p:nvPicPr>
          <p:cNvPr id="4" name="图片 3">
            <a:extLst>
              <a:ext uri="{FF2B5EF4-FFF2-40B4-BE49-F238E27FC236}">
                <a16:creationId xmlns:a16="http://schemas.microsoft.com/office/drawing/2014/main" id="{9A97A24E-0225-04CD-1AD8-172C725B5F1E}"/>
              </a:ext>
            </a:extLst>
          </p:cNvPr>
          <p:cNvPicPr>
            <a:picLocks noChangeAspect="1"/>
          </p:cNvPicPr>
          <p:nvPr/>
        </p:nvPicPr>
        <p:blipFill>
          <a:blip r:embed="rId3"/>
          <a:stretch>
            <a:fillRect/>
          </a:stretch>
        </p:blipFill>
        <p:spPr>
          <a:xfrm>
            <a:off x="1025859" y="915566"/>
            <a:ext cx="6912768" cy="4022970"/>
          </a:xfrm>
          <a:prstGeom prst="rect">
            <a:avLst/>
          </a:prstGeom>
        </p:spPr>
      </p:pic>
    </p:spTree>
    <p:extLst>
      <p:ext uri="{BB962C8B-B14F-4D97-AF65-F5344CB8AC3E}">
        <p14:creationId xmlns:p14="http://schemas.microsoft.com/office/powerpoint/2010/main" val="1548022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BA9-C232-3FB9-76F8-74CDC3596FF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DD191B-040D-E59F-F479-5921465EAB04}"/>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Ablation Study</a:t>
            </a:r>
            <a:endParaRPr lang="zh-CN" altLang="en-US" dirty="0"/>
          </a:p>
        </p:txBody>
      </p:sp>
      <p:sp>
        <p:nvSpPr>
          <p:cNvPr id="3" name="文本框 2">
            <a:extLst>
              <a:ext uri="{FF2B5EF4-FFF2-40B4-BE49-F238E27FC236}">
                <a16:creationId xmlns:a16="http://schemas.microsoft.com/office/drawing/2014/main" id="{85D691B9-AB5D-1506-94F9-21AE8352B864}"/>
              </a:ext>
            </a:extLst>
          </p:cNvPr>
          <p:cNvSpPr txBox="1"/>
          <p:nvPr/>
        </p:nvSpPr>
        <p:spPr>
          <a:xfrm>
            <a:off x="161763" y="987574"/>
            <a:ext cx="8640960" cy="584775"/>
          </a:xfrm>
          <a:prstGeom prst="rect">
            <a:avLst/>
          </a:prstGeom>
          <a:noFill/>
        </p:spPr>
        <p:txBody>
          <a:bodyPr wrap="square" rtlCol="0">
            <a:spAutoFit/>
          </a:bodyPr>
          <a:lstStyle/>
          <a:p>
            <a:pPr marL="285750"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Case 1 (w/o GE): without learning the Gaussian embedding</a:t>
            </a:r>
          </a:p>
          <a:p>
            <a:pPr marL="285750"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Case 2 (w/o AC): without learning the asymmetric correlation among different labels</a:t>
            </a:r>
            <a:endParaRPr lang="zh-CN" altLang="en-US" sz="1600" dirty="0">
              <a:solidFill>
                <a:srgbClr val="082764"/>
              </a:solidFill>
              <a:ea typeface="黑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03E31F1D-0D1F-6BF8-5B1B-C314F48CD3E0}"/>
              </a:ext>
            </a:extLst>
          </p:cNvPr>
          <p:cNvPicPr>
            <a:picLocks noChangeAspect="1"/>
          </p:cNvPicPr>
          <p:nvPr/>
        </p:nvPicPr>
        <p:blipFill>
          <a:blip r:embed="rId3"/>
          <a:stretch>
            <a:fillRect/>
          </a:stretch>
        </p:blipFill>
        <p:spPr>
          <a:xfrm>
            <a:off x="2206151" y="1601732"/>
            <a:ext cx="4552184" cy="3384376"/>
          </a:xfrm>
          <a:prstGeom prst="rect">
            <a:avLst/>
          </a:prstGeom>
        </p:spPr>
      </p:pic>
    </p:spTree>
    <p:extLst>
      <p:ext uri="{BB962C8B-B14F-4D97-AF65-F5344CB8AC3E}">
        <p14:creationId xmlns:p14="http://schemas.microsoft.com/office/powerpoint/2010/main" val="1954164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C6F31-70B2-975B-BA0C-404688A792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7F8CD34-8C1E-5BA5-8816-CA756365526E}"/>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Ablation Study</a:t>
            </a:r>
            <a:endParaRPr lang="zh-CN" altLang="en-US" dirty="0"/>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E1930423-C385-B49B-92BB-A4D733EE8D59}"/>
                  </a:ext>
                </a:extLst>
              </p:cNvPr>
              <p:cNvSpPr txBox="1"/>
              <p:nvPr/>
            </p:nvSpPr>
            <p:spPr>
              <a:xfrm>
                <a:off x="161763" y="987574"/>
                <a:ext cx="8640960" cy="338554"/>
              </a:xfrm>
              <a:prstGeom prst="rect">
                <a:avLst/>
              </a:prstGeom>
              <a:noFill/>
            </p:spPr>
            <p:txBody>
              <a:bodyPr wrap="square" rtlCol="0">
                <a:spAutoFit/>
              </a:bodyPr>
              <a:lstStyle/>
              <a:p>
                <a:pPr marL="285750"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Effect of Hyperparameters </a:t>
                </a:r>
                <a14:m>
                  <m:oMath xmlns:m="http://schemas.openxmlformats.org/officeDocument/2006/math">
                    <m: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t> </m:t>
                    </m:r>
                    <m:acc>
                      <m:accPr>
                        <m:chr m:val="̂"/>
                        <m:ctrlP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ctrlPr>
                      </m:accPr>
                      <m:e>
                        <m: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t>𝑐</m:t>
                        </m:r>
                      </m:e>
                    </m:acc>
                  </m:oMath>
                </a14:m>
                <a:r>
                  <a:rPr lang="en-US" altLang="zh-CN" sz="1600" dirty="0">
                    <a:solidFill>
                      <a:srgbClr val="082764"/>
                    </a:solidFill>
                    <a:ea typeface="黑体" panose="02010609060101010101" pitchFamily="49" charset="-122"/>
                    <a:cs typeface="Times New Roman" panose="02020603050405020304" pitchFamily="18" charset="0"/>
                  </a:rPr>
                  <a:t> and k</a:t>
                </a:r>
                <a:endParaRPr lang="zh-CN" altLang="en-US" sz="1600" dirty="0">
                  <a:solidFill>
                    <a:srgbClr val="082764"/>
                  </a:solidFill>
                  <a:ea typeface="黑体" panose="02010609060101010101" pitchFamily="49" charset="-122"/>
                  <a:cs typeface="Times New Roman" panose="02020603050405020304" pitchFamily="18" charset="0"/>
                </a:endParaRPr>
              </a:p>
            </p:txBody>
          </p:sp>
        </mc:Choice>
        <mc:Fallback>
          <p:sp>
            <p:nvSpPr>
              <p:cNvPr id="3" name="文本框 2">
                <a:extLst>
                  <a:ext uri="{FF2B5EF4-FFF2-40B4-BE49-F238E27FC236}">
                    <a16:creationId xmlns:a16="http://schemas.microsoft.com/office/drawing/2014/main" id="{E1930423-C385-B49B-92BB-A4D733EE8D59}"/>
                  </a:ext>
                </a:extLst>
              </p:cNvPr>
              <p:cNvSpPr txBox="1">
                <a:spLocks noRot="1" noChangeAspect="1" noMove="1" noResize="1" noEditPoints="1" noAdjustHandles="1" noChangeArrowheads="1" noChangeShapeType="1" noTextEdit="1"/>
              </p:cNvSpPr>
              <p:nvPr/>
            </p:nvSpPr>
            <p:spPr>
              <a:xfrm>
                <a:off x="161763" y="987574"/>
                <a:ext cx="8640960" cy="338554"/>
              </a:xfrm>
              <a:prstGeom prst="rect">
                <a:avLst/>
              </a:prstGeom>
              <a:blipFill>
                <a:blip r:embed="rId3"/>
                <a:stretch>
                  <a:fillRect l="-282" t="-5357" b="-21429"/>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4AD78BBE-CA56-DEB0-2B92-E5B6839826FE}"/>
              </a:ext>
            </a:extLst>
          </p:cNvPr>
          <p:cNvPicPr>
            <a:picLocks noChangeAspect="1"/>
          </p:cNvPicPr>
          <p:nvPr/>
        </p:nvPicPr>
        <p:blipFill>
          <a:blip r:embed="rId4"/>
          <a:stretch>
            <a:fillRect/>
          </a:stretch>
        </p:blipFill>
        <p:spPr>
          <a:xfrm>
            <a:off x="899592" y="1326128"/>
            <a:ext cx="7200800" cy="3557565"/>
          </a:xfrm>
          <a:prstGeom prst="rect">
            <a:avLst/>
          </a:prstGeom>
        </p:spPr>
      </p:pic>
    </p:spTree>
    <p:extLst>
      <p:ext uri="{BB962C8B-B14F-4D97-AF65-F5344CB8AC3E}">
        <p14:creationId xmlns:p14="http://schemas.microsoft.com/office/powerpoint/2010/main" val="515340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3223-AE47-713D-9A0F-554DBC04CC0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EA39861-8BAF-1450-F5EE-0CAF51D10384}"/>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Ablation Study</a:t>
            </a:r>
            <a:endParaRPr lang="zh-CN" altLang="en-US" dirty="0"/>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9D5ED82C-35B0-27F5-3339-68CC0FE7ACA7}"/>
                  </a:ext>
                </a:extLst>
              </p:cNvPr>
              <p:cNvSpPr txBox="1"/>
              <p:nvPr/>
            </p:nvSpPr>
            <p:spPr>
              <a:xfrm>
                <a:off x="161763" y="987574"/>
                <a:ext cx="8640960" cy="338554"/>
              </a:xfrm>
              <a:prstGeom prst="rect">
                <a:avLst/>
              </a:prstGeom>
              <a:noFill/>
            </p:spPr>
            <p:txBody>
              <a:bodyPr wrap="square" rtlCol="0">
                <a:spAutoFit/>
              </a:bodyPr>
              <a:lstStyle/>
              <a:p>
                <a:pPr marL="285750"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Effect of Hyperparameters </a:t>
                </a:r>
                <a14:m>
                  <m:oMath xmlns:m="http://schemas.openxmlformats.org/officeDocument/2006/math">
                    <m: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t> </m:t>
                    </m:r>
                    <m:acc>
                      <m:accPr>
                        <m:chr m:val="̂"/>
                        <m:ctrlP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ctrlPr>
                      </m:accPr>
                      <m:e>
                        <m:r>
                          <a:rPr lang="en-US" altLang="zh-CN" sz="1600" b="0" i="1" smtClean="0">
                            <a:solidFill>
                              <a:srgbClr val="082764"/>
                            </a:solidFill>
                            <a:latin typeface="Cambria Math" panose="02040503050406030204" pitchFamily="18" charset="0"/>
                            <a:ea typeface="黑体" panose="02010609060101010101" pitchFamily="49" charset="-122"/>
                            <a:cs typeface="Times New Roman" panose="02020603050405020304" pitchFamily="18" charset="0"/>
                          </a:rPr>
                          <m:t>𝑐</m:t>
                        </m:r>
                      </m:e>
                    </m:acc>
                  </m:oMath>
                </a14:m>
                <a:r>
                  <a:rPr lang="en-US" altLang="zh-CN" sz="1600" dirty="0">
                    <a:solidFill>
                      <a:srgbClr val="082764"/>
                    </a:solidFill>
                    <a:ea typeface="黑体" panose="02010609060101010101" pitchFamily="49" charset="-122"/>
                    <a:cs typeface="Times New Roman" panose="02020603050405020304" pitchFamily="18" charset="0"/>
                  </a:rPr>
                  <a:t> and k</a:t>
                </a:r>
                <a:endParaRPr lang="zh-CN" altLang="en-US" sz="1600" dirty="0">
                  <a:solidFill>
                    <a:srgbClr val="082764"/>
                  </a:solidFill>
                  <a:ea typeface="黑体" panose="02010609060101010101" pitchFamily="49" charset="-122"/>
                  <a:cs typeface="Times New Roman" panose="02020603050405020304" pitchFamily="18" charset="0"/>
                </a:endParaRPr>
              </a:p>
            </p:txBody>
          </p:sp>
        </mc:Choice>
        <mc:Fallback>
          <p:sp>
            <p:nvSpPr>
              <p:cNvPr id="3" name="文本框 2">
                <a:extLst>
                  <a:ext uri="{FF2B5EF4-FFF2-40B4-BE49-F238E27FC236}">
                    <a16:creationId xmlns:a16="http://schemas.microsoft.com/office/drawing/2014/main" id="{9D5ED82C-35B0-27F5-3339-68CC0FE7ACA7}"/>
                  </a:ext>
                </a:extLst>
              </p:cNvPr>
              <p:cNvSpPr txBox="1">
                <a:spLocks noRot="1" noChangeAspect="1" noMove="1" noResize="1" noEditPoints="1" noAdjustHandles="1" noChangeArrowheads="1" noChangeShapeType="1" noTextEdit="1"/>
              </p:cNvSpPr>
              <p:nvPr/>
            </p:nvSpPr>
            <p:spPr>
              <a:xfrm>
                <a:off x="161763" y="987574"/>
                <a:ext cx="8640960" cy="338554"/>
              </a:xfrm>
              <a:prstGeom prst="rect">
                <a:avLst/>
              </a:prstGeom>
              <a:blipFill>
                <a:blip r:embed="rId3"/>
                <a:stretch>
                  <a:fillRect l="-282" t="-5357" b="-21429"/>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AB8A6325-08AC-637B-277C-20AE168458A7}"/>
              </a:ext>
            </a:extLst>
          </p:cNvPr>
          <p:cNvPicPr>
            <a:picLocks noChangeAspect="1"/>
          </p:cNvPicPr>
          <p:nvPr/>
        </p:nvPicPr>
        <p:blipFill>
          <a:blip r:embed="rId4"/>
          <a:stretch>
            <a:fillRect/>
          </a:stretch>
        </p:blipFill>
        <p:spPr>
          <a:xfrm>
            <a:off x="827584" y="1326128"/>
            <a:ext cx="7560840" cy="3623779"/>
          </a:xfrm>
          <a:prstGeom prst="rect">
            <a:avLst/>
          </a:prstGeom>
        </p:spPr>
      </p:pic>
    </p:spTree>
    <p:extLst>
      <p:ext uri="{BB962C8B-B14F-4D97-AF65-F5344CB8AC3E}">
        <p14:creationId xmlns:p14="http://schemas.microsoft.com/office/powerpoint/2010/main" val="102581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Method and Contributions</a:t>
            </a:r>
            <a:endParaRPr lang="zh-CN" altLang="en-US"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DE1A0456-361B-8834-A0E8-85B6D38BB76C}"/>
              </a:ext>
            </a:extLst>
          </p:cNvPr>
          <p:cNvSpPr txBox="1"/>
          <p:nvPr/>
        </p:nvSpPr>
        <p:spPr>
          <a:xfrm>
            <a:off x="323707" y="1658124"/>
            <a:ext cx="8820471" cy="830997"/>
          </a:xfrm>
          <a:prstGeom prst="rect">
            <a:avLst/>
          </a:prstGeom>
          <a:noFill/>
        </p:spPr>
        <p:txBody>
          <a:bodyPr wrap="square">
            <a:spAutoFit/>
          </a:bodyPr>
          <a:lstStyle/>
          <a:p>
            <a:pPr marL="285750"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This paper proposes a novel method called Scalable Label Distribution Learning (SLDL)</a:t>
            </a:r>
          </a:p>
          <a:p>
            <a:pPr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This method constructs a latent label distribution space where the relationships between labels can be </a:t>
            </a:r>
            <a:r>
              <a:rPr lang="en-US" altLang="zh-CN" sz="1600" b="1" dirty="0">
                <a:solidFill>
                  <a:srgbClr val="082764"/>
                </a:solidFill>
                <a:ea typeface="黑体" panose="02010609060101010101" pitchFamily="49" charset="-122"/>
                <a:cs typeface="Times New Roman" panose="02020603050405020304" pitchFamily="18" charset="0"/>
              </a:rPr>
              <a:t>asymmetric</a:t>
            </a:r>
            <a:r>
              <a:rPr lang="en-US" altLang="zh-CN" sz="1600" dirty="0">
                <a:solidFill>
                  <a:srgbClr val="082764"/>
                </a:solidFill>
                <a:ea typeface="黑体" panose="02010609060101010101" pitchFamily="49" charset="-122"/>
                <a:cs typeface="Times New Roman" panose="02020603050405020304" pitchFamily="18" charset="0"/>
              </a:rPr>
              <a:t>, and the dimension is </a:t>
            </a:r>
            <a:r>
              <a:rPr lang="en-US" altLang="zh-CN" sz="1600" b="1" dirty="0">
                <a:solidFill>
                  <a:srgbClr val="082764"/>
                </a:solidFill>
                <a:ea typeface="黑体" panose="02010609060101010101" pitchFamily="49" charset="-122"/>
                <a:cs typeface="Times New Roman" panose="02020603050405020304" pitchFamily="18" charset="0"/>
              </a:rPr>
              <a:t>independent</a:t>
            </a:r>
            <a:r>
              <a:rPr lang="en-US" altLang="zh-CN" sz="1600" dirty="0">
                <a:solidFill>
                  <a:srgbClr val="082764"/>
                </a:solidFill>
                <a:ea typeface="黑体" panose="02010609060101010101" pitchFamily="49" charset="-122"/>
                <a:cs typeface="Times New Roman" panose="02020603050405020304" pitchFamily="18" charset="0"/>
              </a:rPr>
              <a:t> of the number of labels. </a:t>
            </a:r>
            <a:endParaRPr lang="zh-CN" altLang="en-US" sz="1600" dirty="0">
              <a:solidFill>
                <a:srgbClr val="082764"/>
              </a:solidFill>
              <a:ea typeface="黑体" panose="02010609060101010101" pitchFamily="49" charset="-122"/>
              <a:cs typeface="Times New Roman" panose="02020603050405020304" pitchFamily="18" charset="0"/>
            </a:endParaRPr>
          </a:p>
        </p:txBody>
      </p:sp>
      <p:sp>
        <p:nvSpPr>
          <p:cNvPr id="23" name="文本框 22">
            <a:extLst>
              <a:ext uri="{FF2B5EF4-FFF2-40B4-BE49-F238E27FC236}">
                <a16:creationId xmlns:a16="http://schemas.microsoft.com/office/drawing/2014/main" id="{1D727765-AF76-60D8-3321-650714FB024E}"/>
              </a:ext>
            </a:extLst>
          </p:cNvPr>
          <p:cNvSpPr txBox="1"/>
          <p:nvPr/>
        </p:nvSpPr>
        <p:spPr>
          <a:xfrm>
            <a:off x="237468" y="1059582"/>
            <a:ext cx="4896544" cy="523220"/>
          </a:xfrm>
          <a:prstGeom prst="rect">
            <a:avLst/>
          </a:prstGeom>
          <a:noFill/>
        </p:spPr>
        <p:txBody>
          <a:bodyPr wrap="square" rtlCol="0">
            <a:spAutoFit/>
          </a:bodyPr>
          <a:lstStyle/>
          <a:p>
            <a:pPr algn="l"/>
            <a:r>
              <a:rPr lang="en-US" altLang="zh-CN" sz="2800" b="1" dirty="0">
                <a:solidFill>
                  <a:srgbClr val="002060"/>
                </a:solidFill>
                <a:ea typeface="黑体" panose="02010609060101010101" pitchFamily="49" charset="-122"/>
                <a:cs typeface="Times New Roman" panose="02020603050405020304" pitchFamily="18" charset="0"/>
              </a:rPr>
              <a:t>Method</a:t>
            </a:r>
            <a:endParaRPr lang="zh-CN" altLang="en-US" sz="2800" b="1" dirty="0">
              <a:solidFill>
                <a:srgbClr val="002060"/>
              </a:solidFill>
              <a:ea typeface="黑体" panose="02010609060101010101" pitchFamily="49" charset="-122"/>
              <a:cs typeface="Times New Roman" panose="02020603050405020304" pitchFamily="18" charset="0"/>
            </a:endParaRPr>
          </a:p>
        </p:txBody>
      </p:sp>
      <p:sp>
        <p:nvSpPr>
          <p:cNvPr id="24" name="文本框 23">
            <a:extLst>
              <a:ext uri="{FF2B5EF4-FFF2-40B4-BE49-F238E27FC236}">
                <a16:creationId xmlns:a16="http://schemas.microsoft.com/office/drawing/2014/main" id="{4775067E-8DCF-9F4C-8C18-11186602AE5B}"/>
              </a:ext>
            </a:extLst>
          </p:cNvPr>
          <p:cNvSpPr txBox="1"/>
          <p:nvPr/>
        </p:nvSpPr>
        <p:spPr>
          <a:xfrm>
            <a:off x="336855" y="2654380"/>
            <a:ext cx="4896544" cy="523220"/>
          </a:xfrm>
          <a:prstGeom prst="rect">
            <a:avLst/>
          </a:prstGeom>
          <a:noFill/>
        </p:spPr>
        <p:txBody>
          <a:bodyPr wrap="square" rtlCol="0">
            <a:spAutoFit/>
          </a:bodyPr>
          <a:lstStyle/>
          <a:p>
            <a:pPr algn="l"/>
            <a:r>
              <a:rPr lang="en-US" altLang="zh-CN" sz="2800" b="1" dirty="0">
                <a:solidFill>
                  <a:srgbClr val="002060"/>
                </a:solidFill>
                <a:ea typeface="黑体" panose="02010609060101010101" pitchFamily="49" charset="-122"/>
                <a:cs typeface="Times New Roman" panose="02020603050405020304" pitchFamily="18" charset="0"/>
              </a:rPr>
              <a:t>Contributions</a:t>
            </a:r>
            <a:endParaRPr lang="zh-CN" altLang="en-US" sz="2800" b="1" dirty="0">
              <a:solidFill>
                <a:srgbClr val="002060"/>
              </a:solidFill>
              <a:ea typeface="黑体" panose="02010609060101010101" pitchFamily="49" charset="-122"/>
              <a:cs typeface="Times New Roman" panose="02020603050405020304" pitchFamily="18" charset="0"/>
            </a:endParaRPr>
          </a:p>
        </p:txBody>
      </p:sp>
      <p:sp>
        <p:nvSpPr>
          <p:cNvPr id="25" name="文本框 24">
            <a:extLst>
              <a:ext uri="{FF2B5EF4-FFF2-40B4-BE49-F238E27FC236}">
                <a16:creationId xmlns:a16="http://schemas.microsoft.com/office/drawing/2014/main" id="{C9B533E2-1448-5CFE-CB25-6034E4C69DD4}"/>
              </a:ext>
            </a:extLst>
          </p:cNvPr>
          <p:cNvSpPr txBox="1"/>
          <p:nvPr/>
        </p:nvSpPr>
        <p:spPr>
          <a:xfrm>
            <a:off x="317249" y="3252921"/>
            <a:ext cx="8820471" cy="1569660"/>
          </a:xfrm>
          <a:prstGeom prst="rect">
            <a:avLst/>
          </a:prstGeom>
          <a:noFill/>
        </p:spPr>
        <p:txBody>
          <a:bodyPr wrap="square">
            <a:spAutoFit/>
          </a:bodyPr>
          <a:lstStyle/>
          <a:p>
            <a:pPr marL="285750"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It is a scalable and effective solution for multi-label classification tasks with a large output space.</a:t>
            </a:r>
          </a:p>
          <a:p>
            <a:pPr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It represents different labels in a potentially low-dimensional Gaussian embedding space and proposes a asymmetric metric to effectively capture the accurate relationships between different labels.</a:t>
            </a:r>
          </a:p>
          <a:p>
            <a:pPr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It introduces a simple yet effective method to learn the mapping from the feature space to the potentially low-dimensional embedding space, where the computational complexity is no longer related to the number of labels.</a:t>
            </a:r>
            <a:endParaRPr lang="zh-CN" altLang="en-US" sz="1600" dirty="0">
              <a:solidFill>
                <a:srgbClr val="082764"/>
              </a:solidFill>
              <a:ea typeface="黑体" panose="02010609060101010101" pitchFamily="49" charset="-122"/>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9E60A-67C2-AA56-9588-0A1F63C3727C}"/>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C52C9308-4A5F-62C3-FB0F-48AE3D63AC8B}"/>
              </a:ext>
            </a:extLst>
          </p:cNvPr>
          <p:cNvSpPr>
            <a:spLocks noGrp="1"/>
          </p:cNvSpPr>
          <p:nvPr>
            <p:ph type="title"/>
          </p:nvPr>
        </p:nvSpPr>
        <p:spPr/>
        <p:txBody>
          <a:bodyPr/>
          <a:lstStyle/>
          <a:p>
            <a:r>
              <a:rPr lang="en-US" altLang="zh-CN" dirty="0"/>
              <a:t>Table of Contents</a:t>
            </a:r>
          </a:p>
        </p:txBody>
      </p:sp>
      <p:grpSp>
        <p:nvGrpSpPr>
          <p:cNvPr id="41" name="组合 40">
            <a:extLst>
              <a:ext uri="{FF2B5EF4-FFF2-40B4-BE49-F238E27FC236}">
                <a16:creationId xmlns:a16="http://schemas.microsoft.com/office/drawing/2014/main" id="{A50AA83E-9D7A-CAC5-4988-2779E2E974CA}"/>
              </a:ext>
            </a:extLst>
          </p:cNvPr>
          <p:cNvGrpSpPr/>
          <p:nvPr/>
        </p:nvGrpSpPr>
        <p:grpSpPr>
          <a:xfrm>
            <a:off x="2239957" y="4227934"/>
            <a:ext cx="4348514" cy="607341"/>
            <a:chOff x="2228207" y="1302988"/>
            <a:chExt cx="4320480" cy="603426"/>
          </a:xfrm>
        </p:grpSpPr>
        <p:sp>
          <p:nvSpPr>
            <p:cNvPr id="5" name="AutoShape 10">
              <a:extLst>
                <a:ext uri="{FF2B5EF4-FFF2-40B4-BE49-F238E27FC236}">
                  <a16:creationId xmlns:a16="http://schemas.microsoft.com/office/drawing/2014/main" id="{38250580-7153-C3C7-E71E-850367F7522D}"/>
                </a:ext>
              </a:extLst>
            </p:cNvPr>
            <p:cNvSpPr>
              <a:spLocks noChangeArrowheads="1"/>
            </p:cNvSpPr>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endParaRPr>
            </a:p>
          </p:txBody>
        </p:sp>
        <p:sp>
          <p:nvSpPr>
            <p:cNvPr id="6" name="AutoShape 11">
              <a:extLst>
                <a:ext uri="{FF2B5EF4-FFF2-40B4-BE49-F238E27FC236}">
                  <a16:creationId xmlns:a16="http://schemas.microsoft.com/office/drawing/2014/main" id="{114CD4BD-57DD-CA9A-B690-1206BC571CAE}"/>
                </a:ext>
              </a:extLst>
            </p:cNvPr>
            <p:cNvSpPr>
              <a:spLocks noChangeArrowheads="1"/>
            </p:cNvSpPr>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808080"/>
                </a:solidFill>
                <a:effectLst/>
                <a:uLnTx/>
                <a:uFillTx/>
                <a:latin typeface="Arial"/>
                <a:ea typeface="黑体" panose="02010609060101010101" pitchFamily="49" charset="-122"/>
                <a:cs typeface="+mn-cs"/>
              </a:endParaRPr>
            </a:p>
          </p:txBody>
        </p:sp>
        <p:sp>
          <p:nvSpPr>
            <p:cNvPr id="7" name="Text Box 12">
              <a:extLst>
                <a:ext uri="{FF2B5EF4-FFF2-40B4-BE49-F238E27FC236}">
                  <a16:creationId xmlns:a16="http://schemas.microsoft.com/office/drawing/2014/main" id="{23154C09-9CFF-12F9-B949-0FDA30B943E9}"/>
                </a:ext>
              </a:extLst>
            </p:cNvPr>
            <p:cNvSpPr txBox="1">
              <a:spLocks noChangeArrowheads="1"/>
            </p:cNvSpPr>
            <p:nvPr/>
          </p:nvSpPr>
          <p:spPr bwMode="gray">
            <a:xfrm>
              <a:off x="2987824" y="1347614"/>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rPr>
                <a:t>Conclusion</a:t>
              </a:r>
            </a:p>
          </p:txBody>
        </p:sp>
        <p:sp>
          <p:nvSpPr>
            <p:cNvPr id="8" name="Text Box 18">
              <a:extLst>
                <a:ext uri="{FF2B5EF4-FFF2-40B4-BE49-F238E27FC236}">
                  <a16:creationId xmlns:a16="http://schemas.microsoft.com/office/drawing/2014/main" id="{CB3C0F18-3FAB-E31C-84EE-DF68DA8554B8}"/>
                </a:ext>
              </a:extLst>
            </p:cNvPr>
            <p:cNvSpPr txBox="1">
              <a:spLocks noChangeArrowheads="1"/>
            </p:cNvSpPr>
            <p:nvPr/>
          </p:nvSpPr>
          <p:spPr bwMode="gray">
            <a:xfrm>
              <a:off x="2427035" y="1330350"/>
              <a:ext cx="356188" cy="4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FFFFFF"/>
                  </a:solidFill>
                  <a:latin typeface="Arial"/>
                  <a:ea typeface="黑体" panose="02010609060101010101" pitchFamily="49" charset="-122"/>
                  <a:cs typeface="Times New Roman" panose="02020603050405020304" pitchFamily="18" charset="0"/>
                </a:rPr>
                <a:t>5</a:t>
              </a:r>
              <a:endParaRPr kumimoji="0" lang="en-US" altLang="zh-CN" sz="2400" b="1" i="0" u="none" strike="noStrike" kern="0" cap="none" spc="0" normalizeH="0" baseline="0" noProof="0" dirty="0">
                <a:ln>
                  <a:noFill/>
                </a:ln>
                <a:solidFill>
                  <a:srgbClr val="FFFFFF"/>
                </a:solidFill>
                <a:effectLst/>
                <a:uLnTx/>
                <a:uFillTx/>
                <a:latin typeface="Arial"/>
                <a:ea typeface="黑体" panose="02010609060101010101" pitchFamily="49" charset="-122"/>
                <a:cs typeface="Times New Roman" panose="02020603050405020304" pitchFamily="18" charset="0"/>
              </a:endParaRPr>
            </a:p>
          </p:txBody>
        </p:sp>
      </p:grpSp>
      <p:grpSp>
        <p:nvGrpSpPr>
          <p:cNvPr id="42" name="组合 41">
            <a:extLst>
              <a:ext uri="{FF2B5EF4-FFF2-40B4-BE49-F238E27FC236}">
                <a16:creationId xmlns:a16="http://schemas.microsoft.com/office/drawing/2014/main" id="{C2C20926-008A-56C9-931F-2A79BBC7D068}"/>
              </a:ext>
            </a:extLst>
          </p:cNvPr>
          <p:cNvGrpSpPr/>
          <p:nvPr/>
        </p:nvGrpSpPr>
        <p:grpSpPr>
          <a:xfrm>
            <a:off x="2239957" y="1156454"/>
            <a:ext cx="4348514" cy="510335"/>
            <a:chOff x="2213820" y="2117425"/>
            <a:chExt cx="4320480" cy="507045"/>
          </a:xfrm>
        </p:grpSpPr>
        <p:sp>
          <p:nvSpPr>
            <p:cNvPr id="9" name="AutoShape 10">
              <a:extLst>
                <a:ext uri="{FF2B5EF4-FFF2-40B4-BE49-F238E27FC236}">
                  <a16:creationId xmlns:a16="http://schemas.microsoft.com/office/drawing/2014/main" id="{99A0E5D6-AB60-85A4-A6F0-F20D683335CE}"/>
                </a:ext>
              </a:extLst>
            </p:cNvPr>
            <p:cNvSpPr>
              <a:spLocks noChangeArrowheads="1"/>
            </p:cNvSpPr>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0" name="AutoShape 11">
              <a:extLst>
                <a:ext uri="{FF2B5EF4-FFF2-40B4-BE49-F238E27FC236}">
                  <a16:creationId xmlns:a16="http://schemas.microsoft.com/office/drawing/2014/main" id="{888247A6-714F-1AA6-4219-21D1A92BA3F6}"/>
                </a:ext>
              </a:extLst>
            </p:cNvPr>
            <p:cNvSpPr>
              <a:spLocks noChangeArrowheads="1"/>
            </p:cNvSpPr>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1" name="Text Box 12">
              <a:extLst>
                <a:ext uri="{FF2B5EF4-FFF2-40B4-BE49-F238E27FC236}">
                  <a16:creationId xmlns:a16="http://schemas.microsoft.com/office/drawing/2014/main" id="{256B7A9B-FB34-17E4-C2F7-B4C794F030F8}"/>
                </a:ext>
              </a:extLst>
            </p:cNvPr>
            <p:cNvSpPr txBox="1">
              <a:spLocks noChangeArrowheads="1"/>
            </p:cNvSpPr>
            <p:nvPr/>
          </p:nvSpPr>
          <p:spPr bwMode="gray">
            <a:xfrm>
              <a:off x="2973437" y="2162052"/>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Introduction</a:t>
              </a:r>
            </a:p>
          </p:txBody>
        </p:sp>
        <p:sp>
          <p:nvSpPr>
            <p:cNvPr id="12" name="Text Box 18">
              <a:extLst>
                <a:ext uri="{FF2B5EF4-FFF2-40B4-BE49-F238E27FC236}">
                  <a16:creationId xmlns:a16="http://schemas.microsoft.com/office/drawing/2014/main" id="{30AE3252-F4BE-0698-88E2-652BA42732B0}"/>
                </a:ext>
              </a:extLst>
            </p:cNvPr>
            <p:cNvSpPr txBox="1">
              <a:spLocks noChangeArrowheads="1"/>
            </p:cNvSpPr>
            <p:nvPr/>
          </p:nvSpPr>
          <p:spPr bwMode="gray">
            <a:xfrm>
              <a:off x="2412648" y="214478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1</a:t>
              </a:r>
            </a:p>
          </p:txBody>
        </p:sp>
      </p:grpSp>
      <p:grpSp>
        <p:nvGrpSpPr>
          <p:cNvPr id="43" name="组合 42">
            <a:extLst>
              <a:ext uri="{FF2B5EF4-FFF2-40B4-BE49-F238E27FC236}">
                <a16:creationId xmlns:a16="http://schemas.microsoft.com/office/drawing/2014/main" id="{C382436E-9354-05FF-BC16-8748ACF10252}"/>
              </a:ext>
            </a:extLst>
          </p:cNvPr>
          <p:cNvGrpSpPr/>
          <p:nvPr/>
        </p:nvGrpSpPr>
        <p:grpSpPr>
          <a:xfrm>
            <a:off x="2253515" y="3532290"/>
            <a:ext cx="4348514" cy="510335"/>
            <a:chOff x="2213820" y="2837505"/>
            <a:chExt cx="4320480" cy="507045"/>
          </a:xfrm>
        </p:grpSpPr>
        <p:sp>
          <p:nvSpPr>
            <p:cNvPr id="13" name="AutoShape 10">
              <a:extLst>
                <a:ext uri="{FF2B5EF4-FFF2-40B4-BE49-F238E27FC236}">
                  <a16:creationId xmlns:a16="http://schemas.microsoft.com/office/drawing/2014/main" id="{B09B258E-4524-74D6-DE49-B7CD3089FD88}"/>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4" name="AutoShape 11">
              <a:extLst>
                <a:ext uri="{FF2B5EF4-FFF2-40B4-BE49-F238E27FC236}">
                  <a16:creationId xmlns:a16="http://schemas.microsoft.com/office/drawing/2014/main" id="{FDF5E635-FA80-164F-1CC6-D7D4B6835F12}"/>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5" name="Text Box 12">
              <a:extLst>
                <a:ext uri="{FF2B5EF4-FFF2-40B4-BE49-F238E27FC236}">
                  <a16:creationId xmlns:a16="http://schemas.microsoft.com/office/drawing/2014/main" id="{1144F3B4-26C0-4614-2A11-E5A850E5C078}"/>
                </a:ext>
              </a:extLst>
            </p:cNvPr>
            <p:cNvSpPr txBox="1">
              <a:spLocks noChangeArrowheads="1"/>
            </p:cNvSpPr>
            <p:nvPr/>
          </p:nvSpPr>
          <p:spPr bwMode="gray">
            <a:xfrm>
              <a:off x="2973437" y="2882131"/>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Experiments</a:t>
              </a:r>
            </a:p>
          </p:txBody>
        </p:sp>
        <p:sp>
          <p:nvSpPr>
            <p:cNvPr id="16" name="Text Box 18">
              <a:extLst>
                <a:ext uri="{FF2B5EF4-FFF2-40B4-BE49-F238E27FC236}">
                  <a16:creationId xmlns:a16="http://schemas.microsoft.com/office/drawing/2014/main" id="{CD314D9E-11C6-C14A-AD09-AB57B325CF25}"/>
                </a:ext>
              </a:extLst>
            </p:cNvPr>
            <p:cNvSpPr txBox="1">
              <a:spLocks noChangeArrowheads="1"/>
            </p:cNvSpPr>
            <p:nvPr/>
          </p:nvSpPr>
          <p:spPr bwMode="gray">
            <a:xfrm>
              <a:off x="2412648" y="286486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292929">
                      <a:lumMod val="25000"/>
                      <a:lumOff val="75000"/>
                    </a:srgbClr>
                  </a:solidFill>
                  <a:latin typeface="Arial"/>
                  <a:ea typeface="黑体" panose="02010609060101010101" pitchFamily="49" charset="-122"/>
                  <a:cs typeface="Times New Roman" panose="02020603050405020304" pitchFamily="18" charset="0"/>
                </a:rPr>
                <a:t>4</a:t>
              </a:r>
              <a:endPar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endParaRPr>
            </a:p>
          </p:txBody>
        </p:sp>
      </p:grpSp>
      <p:grpSp>
        <p:nvGrpSpPr>
          <p:cNvPr id="4" name="组合 3">
            <a:extLst>
              <a:ext uri="{FF2B5EF4-FFF2-40B4-BE49-F238E27FC236}">
                <a16:creationId xmlns:a16="http://schemas.microsoft.com/office/drawing/2014/main" id="{8A45DDB3-051F-9D23-B06C-689293CCF619}"/>
              </a:ext>
            </a:extLst>
          </p:cNvPr>
          <p:cNvGrpSpPr/>
          <p:nvPr/>
        </p:nvGrpSpPr>
        <p:grpSpPr>
          <a:xfrm>
            <a:off x="2275415" y="1972075"/>
            <a:ext cx="4320480" cy="507045"/>
            <a:chOff x="2213820" y="2837505"/>
            <a:chExt cx="4320480" cy="507045"/>
          </a:xfrm>
        </p:grpSpPr>
        <p:sp>
          <p:nvSpPr>
            <p:cNvPr id="17" name="AutoShape 10">
              <a:extLst>
                <a:ext uri="{FF2B5EF4-FFF2-40B4-BE49-F238E27FC236}">
                  <a16:creationId xmlns:a16="http://schemas.microsoft.com/office/drawing/2014/main" id="{713965B8-C2D4-9D03-42C3-07B7FD7E9E76}"/>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8" name="AutoShape 11">
              <a:extLst>
                <a:ext uri="{FF2B5EF4-FFF2-40B4-BE49-F238E27FC236}">
                  <a16:creationId xmlns:a16="http://schemas.microsoft.com/office/drawing/2014/main" id="{43E2292B-D436-CACE-42FE-2A7965A90AC5}"/>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9" name="Text Box 12">
              <a:extLst>
                <a:ext uri="{FF2B5EF4-FFF2-40B4-BE49-F238E27FC236}">
                  <a16:creationId xmlns:a16="http://schemas.microsoft.com/office/drawing/2014/main" id="{01C87F16-6080-7415-B9AF-10396C3EF319}"/>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Related Work</a:t>
              </a:r>
            </a:p>
          </p:txBody>
        </p:sp>
        <p:sp>
          <p:nvSpPr>
            <p:cNvPr id="20" name="Text Box 18">
              <a:extLst>
                <a:ext uri="{FF2B5EF4-FFF2-40B4-BE49-F238E27FC236}">
                  <a16:creationId xmlns:a16="http://schemas.microsoft.com/office/drawing/2014/main" id="{7A17E5E7-DC09-F6A1-DF47-DC2280BA5B9D}"/>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2</a:t>
              </a:r>
            </a:p>
          </p:txBody>
        </p:sp>
      </p:grpSp>
      <p:grpSp>
        <p:nvGrpSpPr>
          <p:cNvPr id="22" name="组合 21">
            <a:extLst>
              <a:ext uri="{FF2B5EF4-FFF2-40B4-BE49-F238E27FC236}">
                <a16:creationId xmlns:a16="http://schemas.microsoft.com/office/drawing/2014/main" id="{A67981B5-8EC8-D446-A822-34C0C876F823}"/>
              </a:ext>
            </a:extLst>
          </p:cNvPr>
          <p:cNvGrpSpPr/>
          <p:nvPr/>
        </p:nvGrpSpPr>
        <p:grpSpPr>
          <a:xfrm>
            <a:off x="2275415" y="2803465"/>
            <a:ext cx="4320480" cy="507045"/>
            <a:chOff x="2213820" y="2837505"/>
            <a:chExt cx="4320480" cy="507045"/>
          </a:xfrm>
        </p:grpSpPr>
        <p:sp>
          <p:nvSpPr>
            <p:cNvPr id="23" name="AutoShape 10">
              <a:extLst>
                <a:ext uri="{FF2B5EF4-FFF2-40B4-BE49-F238E27FC236}">
                  <a16:creationId xmlns:a16="http://schemas.microsoft.com/office/drawing/2014/main" id="{176EE88C-CBE9-706D-888B-5E77DF702815}"/>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24" name="AutoShape 11">
              <a:extLst>
                <a:ext uri="{FF2B5EF4-FFF2-40B4-BE49-F238E27FC236}">
                  <a16:creationId xmlns:a16="http://schemas.microsoft.com/office/drawing/2014/main" id="{C9FCA143-91D6-BB10-3788-752EC1466EC3}"/>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25" name="Text Box 12">
              <a:extLst>
                <a:ext uri="{FF2B5EF4-FFF2-40B4-BE49-F238E27FC236}">
                  <a16:creationId xmlns:a16="http://schemas.microsoft.com/office/drawing/2014/main" id="{7D3F0E82-3FF4-2069-0348-17EE95000136}"/>
                </a:ext>
              </a:extLst>
            </p:cNvPr>
            <p:cNvSpPr txBox="1">
              <a:spLocks noChangeArrowheads="1"/>
            </p:cNvSpPr>
            <p:nvPr/>
          </p:nvSpPr>
          <p:spPr bwMode="gray">
            <a:xfrm>
              <a:off x="2973437" y="2882131"/>
              <a:ext cx="3330452" cy="46166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Proposed Method</a:t>
              </a:r>
            </a:p>
          </p:txBody>
        </p:sp>
        <p:sp>
          <p:nvSpPr>
            <p:cNvPr id="26" name="Text Box 18">
              <a:extLst>
                <a:ext uri="{FF2B5EF4-FFF2-40B4-BE49-F238E27FC236}">
                  <a16:creationId xmlns:a16="http://schemas.microsoft.com/office/drawing/2014/main" id="{B406342D-AA36-26A2-4358-4688E55A3654}"/>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3</a:t>
              </a:r>
            </a:p>
          </p:txBody>
        </p:sp>
      </p:grpSp>
    </p:spTree>
    <p:extLst>
      <p:ext uri="{BB962C8B-B14F-4D97-AF65-F5344CB8AC3E}">
        <p14:creationId xmlns:p14="http://schemas.microsoft.com/office/powerpoint/2010/main" val="2886297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77868-8D7B-A728-9AC8-5D9A75E974A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96BC413-CEA1-739E-0451-D0B5558C4958}"/>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Conclusion</a:t>
            </a:r>
            <a:endParaRPr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C334B28C-C724-6614-4235-488410FC1C13}"/>
              </a:ext>
            </a:extLst>
          </p:cNvPr>
          <p:cNvSpPr txBox="1"/>
          <p:nvPr/>
        </p:nvSpPr>
        <p:spPr>
          <a:xfrm>
            <a:off x="225170" y="1002090"/>
            <a:ext cx="8820471" cy="1569660"/>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It is a scalable and effective solution for multi-label classification tasks with a large output space.</a:t>
            </a:r>
          </a:p>
          <a:p>
            <a:pPr marL="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It represents different labels in a potentially low-dimensional Gaussian embedding space and proposes a asymmetric metric to effectively capture the accurate relationships between different labels.</a:t>
            </a:r>
          </a:p>
          <a:p>
            <a:pPr marL="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It introduces a simple yet effective method to learn the mapping from the feature space to the potentially low-dimensional embedding space, where the computational complexity is no longer related to the number of labels.</a:t>
            </a:r>
            <a:endParaRPr kumimoji="0" lang="zh-CN" altLang="en-US"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49317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627E6-9D90-62B4-DFE8-D2008FFD0134}"/>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31F6D235-10DE-FC03-D569-A930E199D91E}"/>
              </a:ext>
            </a:extLst>
          </p:cNvPr>
          <p:cNvSpPr>
            <a:spLocks noGrp="1"/>
          </p:cNvSpPr>
          <p:nvPr>
            <p:ph type="title"/>
          </p:nvPr>
        </p:nvSpPr>
        <p:spPr/>
        <p:txBody>
          <a:bodyPr/>
          <a:lstStyle/>
          <a:p>
            <a:r>
              <a:rPr lang="en-US" altLang="zh-CN" dirty="0"/>
              <a:t>Table of Contents</a:t>
            </a:r>
          </a:p>
        </p:txBody>
      </p:sp>
      <p:grpSp>
        <p:nvGrpSpPr>
          <p:cNvPr id="41" name="组合 40">
            <a:extLst>
              <a:ext uri="{FF2B5EF4-FFF2-40B4-BE49-F238E27FC236}">
                <a16:creationId xmlns:a16="http://schemas.microsoft.com/office/drawing/2014/main" id="{66B6C8A8-2220-1DF4-9A66-212D5728DF9C}"/>
              </a:ext>
            </a:extLst>
          </p:cNvPr>
          <p:cNvGrpSpPr/>
          <p:nvPr/>
        </p:nvGrpSpPr>
        <p:grpSpPr>
          <a:xfrm>
            <a:off x="2239957" y="1902136"/>
            <a:ext cx="4348514" cy="607341"/>
            <a:chOff x="2228207" y="1302988"/>
            <a:chExt cx="4320480" cy="603426"/>
          </a:xfrm>
        </p:grpSpPr>
        <p:sp>
          <p:nvSpPr>
            <p:cNvPr id="5" name="AutoShape 10">
              <a:extLst>
                <a:ext uri="{FF2B5EF4-FFF2-40B4-BE49-F238E27FC236}">
                  <a16:creationId xmlns:a16="http://schemas.microsoft.com/office/drawing/2014/main" id="{B64B7EE5-A53D-AAD8-D1CF-4577483D5C3F}"/>
                </a:ext>
              </a:extLst>
            </p:cNvPr>
            <p:cNvSpPr>
              <a:spLocks noChangeArrowheads="1"/>
            </p:cNvSpPr>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endParaRPr>
            </a:p>
          </p:txBody>
        </p:sp>
        <p:sp>
          <p:nvSpPr>
            <p:cNvPr id="6" name="AutoShape 11">
              <a:extLst>
                <a:ext uri="{FF2B5EF4-FFF2-40B4-BE49-F238E27FC236}">
                  <a16:creationId xmlns:a16="http://schemas.microsoft.com/office/drawing/2014/main" id="{DDEC40EE-42B1-C7D6-0B1F-3B8890D2767A}"/>
                </a:ext>
              </a:extLst>
            </p:cNvPr>
            <p:cNvSpPr>
              <a:spLocks noChangeArrowheads="1"/>
            </p:cNvSpPr>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808080"/>
                </a:solidFill>
                <a:effectLst/>
                <a:uLnTx/>
                <a:uFillTx/>
                <a:latin typeface="Arial"/>
                <a:ea typeface="黑体" panose="02010609060101010101" pitchFamily="49" charset="-122"/>
                <a:cs typeface="+mn-cs"/>
              </a:endParaRPr>
            </a:p>
          </p:txBody>
        </p:sp>
        <p:sp>
          <p:nvSpPr>
            <p:cNvPr id="7" name="Text Box 12">
              <a:extLst>
                <a:ext uri="{FF2B5EF4-FFF2-40B4-BE49-F238E27FC236}">
                  <a16:creationId xmlns:a16="http://schemas.microsoft.com/office/drawing/2014/main" id="{BABB1B22-67C3-38BD-0976-D963E934AA7F}"/>
                </a:ext>
              </a:extLst>
            </p:cNvPr>
            <p:cNvSpPr txBox="1">
              <a:spLocks noChangeArrowheads="1"/>
            </p:cNvSpPr>
            <p:nvPr/>
          </p:nvSpPr>
          <p:spPr bwMode="gray">
            <a:xfrm>
              <a:off x="2987824" y="1347614"/>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rPr>
                <a:t>Related Work</a:t>
              </a:r>
            </a:p>
          </p:txBody>
        </p:sp>
        <p:sp>
          <p:nvSpPr>
            <p:cNvPr id="8" name="Text Box 18">
              <a:extLst>
                <a:ext uri="{FF2B5EF4-FFF2-40B4-BE49-F238E27FC236}">
                  <a16:creationId xmlns:a16="http://schemas.microsoft.com/office/drawing/2014/main" id="{171A93AB-E748-42FC-A334-D3883C4A8B5D}"/>
                </a:ext>
              </a:extLst>
            </p:cNvPr>
            <p:cNvSpPr txBox="1">
              <a:spLocks noChangeArrowheads="1"/>
            </p:cNvSpPr>
            <p:nvPr/>
          </p:nvSpPr>
          <p:spPr bwMode="gray">
            <a:xfrm>
              <a:off x="2427035" y="1330350"/>
              <a:ext cx="356188" cy="4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FFFFFF"/>
                  </a:solidFill>
                  <a:latin typeface="Arial"/>
                  <a:ea typeface="黑体" panose="02010609060101010101" pitchFamily="49" charset="-122"/>
                  <a:cs typeface="Times New Roman" panose="02020603050405020304" pitchFamily="18" charset="0"/>
                </a:rPr>
                <a:t>2</a:t>
              </a:r>
              <a:endParaRPr kumimoji="0" lang="en-US" altLang="zh-CN" sz="2400" b="1" i="0" u="none" strike="noStrike" kern="0" cap="none" spc="0" normalizeH="0" baseline="0" noProof="0" dirty="0">
                <a:ln>
                  <a:noFill/>
                </a:ln>
                <a:solidFill>
                  <a:srgbClr val="FFFFFF"/>
                </a:solidFill>
                <a:effectLst/>
                <a:uLnTx/>
                <a:uFillTx/>
                <a:latin typeface="Arial"/>
                <a:ea typeface="黑体" panose="02010609060101010101" pitchFamily="49" charset="-122"/>
                <a:cs typeface="Times New Roman" panose="02020603050405020304" pitchFamily="18" charset="0"/>
              </a:endParaRPr>
            </a:p>
          </p:txBody>
        </p:sp>
      </p:grpSp>
      <p:grpSp>
        <p:nvGrpSpPr>
          <p:cNvPr id="42" name="组合 41">
            <a:extLst>
              <a:ext uri="{FF2B5EF4-FFF2-40B4-BE49-F238E27FC236}">
                <a16:creationId xmlns:a16="http://schemas.microsoft.com/office/drawing/2014/main" id="{0375D25E-D41A-1EFD-49CA-24DD8F8ED415}"/>
              </a:ext>
            </a:extLst>
          </p:cNvPr>
          <p:cNvGrpSpPr/>
          <p:nvPr/>
        </p:nvGrpSpPr>
        <p:grpSpPr>
          <a:xfrm>
            <a:off x="2239957" y="1156454"/>
            <a:ext cx="4348514" cy="510335"/>
            <a:chOff x="2213820" y="2117425"/>
            <a:chExt cx="4320480" cy="507045"/>
          </a:xfrm>
        </p:grpSpPr>
        <p:sp>
          <p:nvSpPr>
            <p:cNvPr id="9" name="AutoShape 10">
              <a:extLst>
                <a:ext uri="{FF2B5EF4-FFF2-40B4-BE49-F238E27FC236}">
                  <a16:creationId xmlns:a16="http://schemas.microsoft.com/office/drawing/2014/main" id="{1D7060E3-0D17-1A3E-5DC7-08EC8F2192AD}"/>
                </a:ext>
              </a:extLst>
            </p:cNvPr>
            <p:cNvSpPr>
              <a:spLocks noChangeArrowheads="1"/>
            </p:cNvSpPr>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0" name="AutoShape 11">
              <a:extLst>
                <a:ext uri="{FF2B5EF4-FFF2-40B4-BE49-F238E27FC236}">
                  <a16:creationId xmlns:a16="http://schemas.microsoft.com/office/drawing/2014/main" id="{42A4979D-57B1-B071-7085-3EA4AD24F4D2}"/>
                </a:ext>
              </a:extLst>
            </p:cNvPr>
            <p:cNvSpPr>
              <a:spLocks noChangeArrowheads="1"/>
            </p:cNvSpPr>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1" name="Text Box 12">
              <a:extLst>
                <a:ext uri="{FF2B5EF4-FFF2-40B4-BE49-F238E27FC236}">
                  <a16:creationId xmlns:a16="http://schemas.microsoft.com/office/drawing/2014/main" id="{EBF94254-E442-C746-6C3A-43665214BF19}"/>
                </a:ext>
              </a:extLst>
            </p:cNvPr>
            <p:cNvSpPr txBox="1">
              <a:spLocks noChangeArrowheads="1"/>
            </p:cNvSpPr>
            <p:nvPr/>
          </p:nvSpPr>
          <p:spPr bwMode="gray">
            <a:xfrm>
              <a:off x="2973437" y="2162052"/>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Introduction</a:t>
              </a:r>
            </a:p>
          </p:txBody>
        </p:sp>
        <p:sp>
          <p:nvSpPr>
            <p:cNvPr id="12" name="Text Box 18">
              <a:extLst>
                <a:ext uri="{FF2B5EF4-FFF2-40B4-BE49-F238E27FC236}">
                  <a16:creationId xmlns:a16="http://schemas.microsoft.com/office/drawing/2014/main" id="{D2E94E89-272B-218C-1B9F-65607F0DF354}"/>
                </a:ext>
              </a:extLst>
            </p:cNvPr>
            <p:cNvSpPr txBox="1">
              <a:spLocks noChangeArrowheads="1"/>
            </p:cNvSpPr>
            <p:nvPr/>
          </p:nvSpPr>
          <p:spPr bwMode="gray">
            <a:xfrm>
              <a:off x="2412648" y="214478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292929">
                      <a:lumMod val="25000"/>
                      <a:lumOff val="75000"/>
                    </a:srgbClr>
                  </a:solidFill>
                  <a:latin typeface="Arial"/>
                  <a:ea typeface="黑体" panose="02010609060101010101" pitchFamily="49" charset="-122"/>
                  <a:cs typeface="Times New Roman" panose="02020603050405020304" pitchFamily="18" charset="0"/>
                </a:rPr>
                <a:t>1</a:t>
              </a:r>
              <a:endPar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endParaRPr>
            </a:p>
          </p:txBody>
        </p:sp>
      </p:grpSp>
      <p:grpSp>
        <p:nvGrpSpPr>
          <p:cNvPr id="43" name="组合 42">
            <a:extLst>
              <a:ext uri="{FF2B5EF4-FFF2-40B4-BE49-F238E27FC236}">
                <a16:creationId xmlns:a16="http://schemas.microsoft.com/office/drawing/2014/main" id="{581ADE0E-621E-96CA-FE32-CAF79A188714}"/>
              </a:ext>
            </a:extLst>
          </p:cNvPr>
          <p:cNvGrpSpPr/>
          <p:nvPr/>
        </p:nvGrpSpPr>
        <p:grpSpPr>
          <a:xfrm>
            <a:off x="2247381" y="4264979"/>
            <a:ext cx="4348514" cy="510335"/>
            <a:chOff x="2213820" y="2837505"/>
            <a:chExt cx="4320480" cy="507045"/>
          </a:xfrm>
        </p:grpSpPr>
        <p:sp>
          <p:nvSpPr>
            <p:cNvPr id="13" name="AutoShape 10">
              <a:extLst>
                <a:ext uri="{FF2B5EF4-FFF2-40B4-BE49-F238E27FC236}">
                  <a16:creationId xmlns:a16="http://schemas.microsoft.com/office/drawing/2014/main" id="{644FC81C-9992-974B-0338-2E3A7EDC2C68}"/>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4" name="AutoShape 11">
              <a:extLst>
                <a:ext uri="{FF2B5EF4-FFF2-40B4-BE49-F238E27FC236}">
                  <a16:creationId xmlns:a16="http://schemas.microsoft.com/office/drawing/2014/main" id="{7319706A-7328-66FB-5399-7FC312C92DBF}"/>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5" name="Text Box 12">
              <a:extLst>
                <a:ext uri="{FF2B5EF4-FFF2-40B4-BE49-F238E27FC236}">
                  <a16:creationId xmlns:a16="http://schemas.microsoft.com/office/drawing/2014/main" id="{9DC8EAE9-7349-2CA5-AE0F-A886DC9206BE}"/>
                </a:ext>
              </a:extLst>
            </p:cNvPr>
            <p:cNvSpPr txBox="1">
              <a:spLocks noChangeArrowheads="1"/>
            </p:cNvSpPr>
            <p:nvPr/>
          </p:nvSpPr>
          <p:spPr bwMode="gray">
            <a:xfrm>
              <a:off x="2973437" y="2882131"/>
              <a:ext cx="3330452" cy="457407"/>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Conclusion</a:t>
              </a:r>
            </a:p>
          </p:txBody>
        </p:sp>
        <p:sp>
          <p:nvSpPr>
            <p:cNvPr id="16" name="Text Box 18">
              <a:extLst>
                <a:ext uri="{FF2B5EF4-FFF2-40B4-BE49-F238E27FC236}">
                  <a16:creationId xmlns:a16="http://schemas.microsoft.com/office/drawing/2014/main" id="{75F5A241-562F-0076-9E6C-415FCC8344B0}"/>
                </a:ext>
              </a:extLst>
            </p:cNvPr>
            <p:cNvSpPr txBox="1">
              <a:spLocks noChangeArrowheads="1"/>
            </p:cNvSpPr>
            <p:nvPr/>
          </p:nvSpPr>
          <p:spPr bwMode="gray">
            <a:xfrm>
              <a:off x="2412648" y="286486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5</a:t>
              </a:r>
            </a:p>
          </p:txBody>
        </p:sp>
      </p:grpSp>
      <p:grpSp>
        <p:nvGrpSpPr>
          <p:cNvPr id="4" name="组合 3">
            <a:extLst>
              <a:ext uri="{FF2B5EF4-FFF2-40B4-BE49-F238E27FC236}">
                <a16:creationId xmlns:a16="http://schemas.microsoft.com/office/drawing/2014/main" id="{85788C81-3652-A1E3-B820-E03003A4548D}"/>
              </a:ext>
            </a:extLst>
          </p:cNvPr>
          <p:cNvGrpSpPr/>
          <p:nvPr/>
        </p:nvGrpSpPr>
        <p:grpSpPr>
          <a:xfrm>
            <a:off x="2275415" y="2788084"/>
            <a:ext cx="4320480" cy="507045"/>
            <a:chOff x="2213820" y="2837505"/>
            <a:chExt cx="4320480" cy="507045"/>
          </a:xfrm>
        </p:grpSpPr>
        <p:sp>
          <p:nvSpPr>
            <p:cNvPr id="17" name="AutoShape 10">
              <a:extLst>
                <a:ext uri="{FF2B5EF4-FFF2-40B4-BE49-F238E27FC236}">
                  <a16:creationId xmlns:a16="http://schemas.microsoft.com/office/drawing/2014/main" id="{53C102F3-98AD-CDE9-D72B-97FF0CBB05B0}"/>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8" name="AutoShape 11">
              <a:extLst>
                <a:ext uri="{FF2B5EF4-FFF2-40B4-BE49-F238E27FC236}">
                  <a16:creationId xmlns:a16="http://schemas.microsoft.com/office/drawing/2014/main" id="{CA2086BC-2974-7E05-A7A4-3290B215583D}"/>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9" name="Text Box 12">
              <a:extLst>
                <a:ext uri="{FF2B5EF4-FFF2-40B4-BE49-F238E27FC236}">
                  <a16:creationId xmlns:a16="http://schemas.microsoft.com/office/drawing/2014/main" id="{230CBA63-1E3A-6AEF-F1D7-FDAC6A88549B}"/>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Proposed Method</a:t>
              </a:r>
            </a:p>
          </p:txBody>
        </p:sp>
        <p:sp>
          <p:nvSpPr>
            <p:cNvPr id="20" name="Text Box 18">
              <a:extLst>
                <a:ext uri="{FF2B5EF4-FFF2-40B4-BE49-F238E27FC236}">
                  <a16:creationId xmlns:a16="http://schemas.microsoft.com/office/drawing/2014/main" id="{652C7F45-99BF-EE62-4FCA-6D0771D29113}"/>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3</a:t>
              </a:r>
            </a:p>
          </p:txBody>
        </p:sp>
      </p:grpSp>
      <p:grpSp>
        <p:nvGrpSpPr>
          <p:cNvPr id="22" name="组合 21">
            <a:extLst>
              <a:ext uri="{FF2B5EF4-FFF2-40B4-BE49-F238E27FC236}">
                <a16:creationId xmlns:a16="http://schemas.microsoft.com/office/drawing/2014/main" id="{1DA811EB-036C-E78D-666A-45C0C1289E1D}"/>
              </a:ext>
            </a:extLst>
          </p:cNvPr>
          <p:cNvGrpSpPr/>
          <p:nvPr/>
        </p:nvGrpSpPr>
        <p:grpSpPr>
          <a:xfrm>
            <a:off x="2275415" y="3517064"/>
            <a:ext cx="4320480" cy="507045"/>
            <a:chOff x="2213820" y="2837505"/>
            <a:chExt cx="4320480" cy="507045"/>
          </a:xfrm>
        </p:grpSpPr>
        <p:sp>
          <p:nvSpPr>
            <p:cNvPr id="23" name="AutoShape 10">
              <a:extLst>
                <a:ext uri="{FF2B5EF4-FFF2-40B4-BE49-F238E27FC236}">
                  <a16:creationId xmlns:a16="http://schemas.microsoft.com/office/drawing/2014/main" id="{7712884E-7DB8-3A3D-EE2B-669609D9C7D7}"/>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24" name="AutoShape 11">
              <a:extLst>
                <a:ext uri="{FF2B5EF4-FFF2-40B4-BE49-F238E27FC236}">
                  <a16:creationId xmlns:a16="http://schemas.microsoft.com/office/drawing/2014/main" id="{5A43E2FD-0948-9D19-EAA1-BCD11FAE853E}"/>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25" name="Text Box 12">
              <a:extLst>
                <a:ext uri="{FF2B5EF4-FFF2-40B4-BE49-F238E27FC236}">
                  <a16:creationId xmlns:a16="http://schemas.microsoft.com/office/drawing/2014/main" id="{5FF2E1F3-7645-3C73-5FD5-DD5A7331192A}"/>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Experiments</a:t>
              </a:r>
            </a:p>
          </p:txBody>
        </p:sp>
        <p:sp>
          <p:nvSpPr>
            <p:cNvPr id="26" name="Text Box 18">
              <a:extLst>
                <a:ext uri="{FF2B5EF4-FFF2-40B4-BE49-F238E27FC236}">
                  <a16:creationId xmlns:a16="http://schemas.microsoft.com/office/drawing/2014/main" id="{2E92A858-2ACC-9FAA-D12F-2E8D6BA0DBB5}"/>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4</a:t>
              </a:r>
            </a:p>
          </p:txBody>
        </p:sp>
      </p:grpSp>
    </p:spTree>
    <p:extLst>
      <p:ext uri="{BB962C8B-B14F-4D97-AF65-F5344CB8AC3E}">
        <p14:creationId xmlns:p14="http://schemas.microsoft.com/office/powerpoint/2010/main" val="39681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Multi-Label Classification</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36929C3-0CA5-95FB-F06A-203B0D17F182}"/>
              </a:ext>
            </a:extLst>
          </p:cNvPr>
          <p:cNvSpPr txBox="1"/>
          <p:nvPr/>
        </p:nvSpPr>
        <p:spPr>
          <a:xfrm>
            <a:off x="72009" y="987574"/>
            <a:ext cx="8892479" cy="584775"/>
          </a:xfrm>
          <a:prstGeom prst="rect">
            <a:avLst/>
          </a:prstGeom>
          <a:noFill/>
        </p:spPr>
        <p:txBody>
          <a:bodyPr wrap="square" rtlCol="0">
            <a:spAutoFit/>
          </a:bodyPr>
          <a:lstStyle/>
          <a:p>
            <a:pPr algn="l"/>
            <a:r>
              <a:rPr lang="en-US" altLang="zh-CN" sz="1600" b="1" dirty="0">
                <a:solidFill>
                  <a:srgbClr val="082764"/>
                </a:solidFill>
                <a:ea typeface="黑体" panose="02010609060101010101" pitchFamily="49" charset="-122"/>
                <a:cs typeface="Times New Roman" panose="02020603050405020304" pitchFamily="18" charset="0"/>
              </a:rPr>
              <a:t>Traditional multi-label classification</a:t>
            </a:r>
            <a:r>
              <a:rPr lang="en-US" altLang="zh-CN" sz="1600" dirty="0">
                <a:solidFill>
                  <a:srgbClr val="082764"/>
                </a:solidFill>
                <a:ea typeface="黑体" panose="02010609060101010101" pitchFamily="49" charset="-122"/>
                <a:cs typeface="Times New Roman" panose="02020603050405020304" pitchFamily="18" charset="0"/>
              </a:rPr>
              <a:t> approaches fall into three main categories based on </a:t>
            </a:r>
            <a:r>
              <a:rPr lang="en-US" altLang="zh-CN" sz="1600" b="1" dirty="0">
                <a:solidFill>
                  <a:srgbClr val="082764"/>
                </a:solidFill>
                <a:ea typeface="黑体" panose="02010609060101010101" pitchFamily="49" charset="-122"/>
                <a:cs typeface="Times New Roman" panose="02020603050405020304" pitchFamily="18" charset="0"/>
              </a:rPr>
              <a:t>label correlation order</a:t>
            </a:r>
            <a:r>
              <a:rPr lang="en-US" altLang="zh-CN" sz="1600" dirty="0">
                <a:solidFill>
                  <a:srgbClr val="082764"/>
                </a:solidFill>
                <a:ea typeface="黑体" panose="02010609060101010101" pitchFamily="49" charset="-122"/>
                <a:cs typeface="Times New Roman" panose="02020603050405020304" pitchFamily="18" charset="0"/>
              </a:rPr>
              <a:t>: first-order, second-order, and high-order approaches</a:t>
            </a:r>
            <a:endParaRPr lang="zh-CN" altLang="en-US" sz="1600" dirty="0">
              <a:solidFill>
                <a:srgbClr val="082764"/>
              </a:solidFill>
              <a:ea typeface="黑体" panose="02010609060101010101" pitchFamily="49" charset="-122"/>
              <a:cs typeface="Times New Roman" panose="02020603050405020304" pitchFamily="18" charset="0"/>
            </a:endParaRPr>
          </a:p>
        </p:txBody>
      </p:sp>
      <p:sp>
        <p:nvSpPr>
          <p:cNvPr id="33" name="文本框 32">
            <a:extLst>
              <a:ext uri="{FF2B5EF4-FFF2-40B4-BE49-F238E27FC236}">
                <a16:creationId xmlns:a16="http://schemas.microsoft.com/office/drawing/2014/main" id="{E1C802BC-32D3-F01E-8E3E-802DC97E04CE}"/>
              </a:ext>
            </a:extLst>
          </p:cNvPr>
          <p:cNvSpPr txBox="1"/>
          <p:nvPr/>
        </p:nvSpPr>
        <p:spPr>
          <a:xfrm>
            <a:off x="161764" y="1628153"/>
            <a:ext cx="8712968" cy="2554545"/>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sz="1600" dirty="0">
                <a:solidFill>
                  <a:srgbClr val="082764"/>
                </a:solidFill>
                <a:ea typeface="黑体" panose="02010609060101010101" pitchFamily="49" charset="-122"/>
                <a:cs typeface="Times New Roman" panose="02020603050405020304" pitchFamily="18" charset="0"/>
              </a:rPr>
              <a:t>first-order</a:t>
            </a:r>
          </a:p>
          <a:p>
            <a:pPr algn="l">
              <a:tabLst>
                <a:tab pos="266400" algn="l"/>
              </a:tabLst>
            </a:pPr>
            <a:r>
              <a:rPr lang="en-US" altLang="zh-CN" sz="1600" dirty="0">
                <a:solidFill>
                  <a:srgbClr val="082764"/>
                </a:solidFill>
                <a:ea typeface="黑体" panose="02010609060101010101" pitchFamily="49" charset="-122"/>
                <a:cs typeface="Times New Roman" panose="02020603050405020304" pitchFamily="18" charset="0"/>
              </a:rPr>
              <a:t>	First-order methods treat multi-label classification as </a:t>
            </a:r>
            <a:r>
              <a:rPr lang="en-US" altLang="zh-CN" sz="1600" b="1" dirty="0">
                <a:solidFill>
                  <a:srgbClr val="082764"/>
                </a:solidFill>
                <a:ea typeface="黑体" panose="02010609060101010101" pitchFamily="49" charset="-122"/>
                <a:cs typeface="Times New Roman" panose="02020603050405020304" pitchFamily="18" charset="0"/>
              </a:rPr>
              <a:t>independent binary classification tasks</a:t>
            </a:r>
            <a:r>
              <a:rPr lang="en-US" altLang="zh-CN" sz="1600" dirty="0">
                <a:solidFill>
                  <a:srgbClr val="082764"/>
                </a:solidFill>
                <a:ea typeface="黑体" panose="02010609060101010101" pitchFamily="49" charset="-122"/>
                <a:cs typeface="Times New Roman" panose="02020603050405020304" pitchFamily="18" charset="0"/>
              </a:rPr>
              <a:t>, neglecting potential information sharing among labels and overlooking the mutual benefits of knowledge gained from one label for learning other labels. 	</a:t>
            </a:r>
          </a:p>
          <a:p>
            <a:pPr marL="285750" indent="-285750" algn="l">
              <a:buFont typeface="Wingdings" panose="05000000000000000000" pitchFamily="2" charset="2"/>
              <a:buChar char="Ø"/>
              <a:tabLst>
                <a:tab pos="266400" algn="l"/>
              </a:tabLst>
            </a:pPr>
            <a:r>
              <a:rPr lang="en-US" altLang="zh-CN" sz="1600" dirty="0">
                <a:solidFill>
                  <a:srgbClr val="082764"/>
                </a:solidFill>
                <a:ea typeface="黑体" panose="02010609060101010101" pitchFamily="49" charset="-122"/>
                <a:cs typeface="Times New Roman" panose="02020603050405020304" pitchFamily="18" charset="0"/>
              </a:rPr>
              <a:t>second-order</a:t>
            </a:r>
          </a:p>
          <a:p>
            <a:pPr algn="l">
              <a:tabLst>
                <a:tab pos="266400" algn="l"/>
              </a:tabLst>
            </a:pPr>
            <a:r>
              <a:rPr lang="en-US" altLang="zh-CN" sz="1600" dirty="0">
                <a:solidFill>
                  <a:srgbClr val="082764"/>
                </a:solidFill>
                <a:ea typeface="黑体" panose="02010609060101010101" pitchFamily="49" charset="-122"/>
                <a:cs typeface="Times New Roman" panose="02020603050405020304" pitchFamily="18" charset="0"/>
              </a:rPr>
              <a:t>	Second-order approaches,  focus on pairwise label correlations, </a:t>
            </a:r>
            <a:r>
              <a:rPr lang="en-US" altLang="zh-CN" sz="1600" b="1" dirty="0">
                <a:solidFill>
                  <a:srgbClr val="082764"/>
                </a:solidFill>
                <a:ea typeface="黑体" panose="02010609060101010101" pitchFamily="49" charset="-122"/>
                <a:cs typeface="Times New Roman" panose="02020603050405020304" pitchFamily="18" charset="0"/>
              </a:rPr>
              <a:t>emphasizing</a:t>
            </a:r>
            <a:r>
              <a:rPr lang="en-US" altLang="zh-CN" sz="1600" dirty="0">
                <a:solidFill>
                  <a:srgbClr val="082764"/>
                </a:solidFill>
                <a:ea typeface="黑体" panose="02010609060101010101" pitchFamily="49" charset="-122"/>
                <a:cs typeface="Times New Roman" panose="02020603050405020304" pitchFamily="18" charset="0"/>
              </a:rPr>
              <a:t> </a:t>
            </a:r>
            <a:r>
              <a:rPr lang="en-US" altLang="zh-CN" sz="1600" b="1" dirty="0">
                <a:solidFill>
                  <a:srgbClr val="082764"/>
                </a:solidFill>
                <a:ea typeface="黑体" panose="02010609060101010101" pitchFamily="49" charset="-122"/>
                <a:cs typeface="Times New Roman" panose="02020603050405020304" pitchFamily="18" charset="0"/>
              </a:rPr>
              <a:t>differences between relevant and irrelevant labels</a:t>
            </a:r>
            <a:r>
              <a:rPr lang="en-US" altLang="zh-CN" sz="1600" dirty="0">
                <a:solidFill>
                  <a:srgbClr val="082764"/>
                </a:solidFill>
                <a:ea typeface="黑体" panose="02010609060101010101" pitchFamily="49" charset="-122"/>
                <a:cs typeface="Times New Roman" panose="02020603050405020304" pitchFamily="18" charset="0"/>
              </a:rPr>
              <a:t> without fully leveraging relationships among multiple labels.	</a:t>
            </a:r>
          </a:p>
          <a:p>
            <a:pPr marL="285750" indent="-285750" algn="l">
              <a:buFont typeface="Wingdings" panose="05000000000000000000" pitchFamily="2" charset="2"/>
              <a:buChar char="Ø"/>
              <a:tabLst>
                <a:tab pos="266400" algn="l"/>
              </a:tabLst>
            </a:pPr>
            <a:r>
              <a:rPr lang="en-US" altLang="zh-CN" sz="1600" dirty="0">
                <a:solidFill>
                  <a:srgbClr val="082764"/>
                </a:solidFill>
                <a:ea typeface="黑体" panose="02010609060101010101" pitchFamily="49" charset="-122"/>
                <a:cs typeface="Times New Roman" panose="02020603050405020304" pitchFamily="18" charset="0"/>
              </a:rPr>
              <a:t>high-order</a:t>
            </a:r>
          </a:p>
          <a:p>
            <a:pPr algn="l">
              <a:tabLst>
                <a:tab pos="266400" algn="l"/>
              </a:tabLst>
            </a:pPr>
            <a:r>
              <a:rPr lang="en-US" altLang="zh-CN" sz="1600" dirty="0">
                <a:solidFill>
                  <a:srgbClr val="082764"/>
                </a:solidFill>
                <a:ea typeface="黑体" panose="02010609060101010101" pitchFamily="49" charset="-122"/>
                <a:cs typeface="Times New Roman" panose="02020603050405020304" pitchFamily="18" charset="0"/>
              </a:rPr>
              <a:t>	High-order methods extend beyond pairwise correlations to </a:t>
            </a:r>
            <a:r>
              <a:rPr lang="en-US" altLang="zh-CN" sz="1600" b="1" dirty="0">
                <a:solidFill>
                  <a:srgbClr val="082764"/>
                </a:solidFill>
                <a:ea typeface="黑体" panose="02010609060101010101" pitchFamily="49" charset="-122"/>
                <a:cs typeface="Times New Roman" panose="02020603050405020304" pitchFamily="18" charset="0"/>
              </a:rPr>
              <a:t>consider relationships among label subsets or all class labels</a:t>
            </a:r>
            <a:r>
              <a:rPr lang="en-US" altLang="zh-CN" sz="1600" dirty="0">
                <a:solidFill>
                  <a:srgbClr val="082764"/>
                </a:solidFill>
                <a:ea typeface="黑体" panose="02010609060101010101" pitchFamily="49" charset="-122"/>
                <a:cs typeface="Times New Roman" panose="02020603050405020304" pitchFamily="18" charset="0"/>
              </a:rPr>
              <a:t>, aiming for a more comprehensive label space representation.</a:t>
            </a:r>
            <a:endParaRPr lang="zh-CN" altLang="en-US" sz="1600" dirty="0">
              <a:solidFill>
                <a:srgbClr val="082764"/>
              </a:solidFill>
              <a:ea typeface="黑体" panose="02010609060101010101" pitchFamily="49"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Multi-Label Classification</a:t>
            </a:r>
            <a:endParaRPr lang="zh-CN" altLang="en-US" dirty="0"/>
          </a:p>
        </p:txBody>
      </p:sp>
      <p:sp>
        <p:nvSpPr>
          <p:cNvPr id="3" name="文本框 2">
            <a:extLst>
              <a:ext uri="{FF2B5EF4-FFF2-40B4-BE49-F238E27FC236}">
                <a16:creationId xmlns:a16="http://schemas.microsoft.com/office/drawing/2014/main" id="{20BF9245-882F-B494-AE73-A4439585B92E}"/>
              </a:ext>
            </a:extLst>
          </p:cNvPr>
          <p:cNvSpPr txBox="1"/>
          <p:nvPr/>
        </p:nvSpPr>
        <p:spPr>
          <a:xfrm>
            <a:off x="237468" y="1059582"/>
            <a:ext cx="5990716" cy="523220"/>
          </a:xfrm>
          <a:prstGeom prst="rect">
            <a:avLst/>
          </a:prstGeom>
          <a:noFill/>
        </p:spPr>
        <p:txBody>
          <a:bodyPr wrap="square" rtlCol="0">
            <a:spAutoFit/>
          </a:bodyPr>
          <a:lstStyle/>
          <a:p>
            <a:pPr algn="l"/>
            <a:r>
              <a:rPr lang="en-US" altLang="zh-CN" sz="2800" b="1" dirty="0">
                <a:solidFill>
                  <a:srgbClr val="002060"/>
                </a:solidFill>
                <a:ea typeface="黑体" panose="02010609060101010101" pitchFamily="49" charset="-122"/>
                <a:cs typeface="Times New Roman" panose="02020603050405020304" pitchFamily="18" charset="0"/>
              </a:rPr>
              <a:t>The Question Of Traditional Method </a:t>
            </a:r>
            <a:endParaRPr lang="zh-CN" altLang="en-US" sz="2800" b="1" dirty="0">
              <a:solidFill>
                <a:srgbClr val="002060"/>
              </a:solidFill>
              <a:ea typeface="黑体" panose="02010609060101010101" pitchFamily="49" charset="-122"/>
              <a:cs typeface="Times New Roman" panose="02020603050405020304" pitchFamily="18" charset="0"/>
            </a:endParaRPr>
          </a:p>
        </p:txBody>
      </p:sp>
      <p:sp>
        <p:nvSpPr>
          <p:cNvPr id="34" name="文本框 33">
            <a:extLst>
              <a:ext uri="{FF2B5EF4-FFF2-40B4-BE49-F238E27FC236}">
                <a16:creationId xmlns:a16="http://schemas.microsoft.com/office/drawing/2014/main" id="{79DDB070-7256-440D-F05C-B38E4A400731}"/>
              </a:ext>
            </a:extLst>
          </p:cNvPr>
          <p:cNvSpPr txBox="1"/>
          <p:nvPr/>
        </p:nvSpPr>
        <p:spPr>
          <a:xfrm>
            <a:off x="357354" y="3791623"/>
            <a:ext cx="8658708" cy="830997"/>
          </a:xfrm>
          <a:prstGeom prst="rect">
            <a:avLst/>
          </a:prstGeom>
          <a:noFill/>
        </p:spPr>
        <p:txBody>
          <a:bodyPr wrap="square" rtlCol="0">
            <a:spAutoFit/>
          </a:bodyPr>
          <a:lstStyle/>
          <a:p>
            <a:pPr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related methods rely on </a:t>
            </a:r>
            <a:r>
              <a:rPr lang="en-US" altLang="zh-CN" sz="1600" b="1" dirty="0">
                <a:solidFill>
                  <a:srgbClr val="082764"/>
                </a:solidFill>
                <a:ea typeface="黑体" panose="02010609060101010101" pitchFamily="49" charset="-122"/>
                <a:cs typeface="Times New Roman" panose="02020603050405020304" pitchFamily="18" charset="0"/>
              </a:rPr>
              <a:t>manually designed rules</a:t>
            </a:r>
            <a:r>
              <a:rPr lang="en-US" altLang="zh-CN" sz="1600" dirty="0">
                <a:solidFill>
                  <a:srgbClr val="082764"/>
                </a:solidFill>
                <a:ea typeface="黑体" panose="02010609060101010101" pitchFamily="49" charset="-122"/>
                <a:cs typeface="Times New Roman" panose="02020603050405020304" pitchFamily="18" charset="0"/>
              </a:rPr>
              <a:t> and </a:t>
            </a:r>
            <a:r>
              <a:rPr lang="en-US" altLang="zh-CN" sz="1600" b="1" dirty="0">
                <a:solidFill>
                  <a:srgbClr val="082764"/>
                </a:solidFill>
                <a:ea typeface="黑体" panose="02010609060101010101" pitchFamily="49" charset="-122"/>
                <a:cs typeface="Times New Roman" panose="02020603050405020304" pitchFamily="18" charset="0"/>
              </a:rPr>
              <a:t>lack the ability to dynamically adjust </a:t>
            </a:r>
            <a:r>
              <a:rPr lang="en-US" altLang="zh-CN" sz="1600" dirty="0">
                <a:solidFill>
                  <a:srgbClr val="082764"/>
                </a:solidFill>
                <a:ea typeface="黑体" panose="02010609060101010101" pitchFamily="49" charset="-122"/>
                <a:cs typeface="Times New Roman" panose="02020603050405020304" pitchFamily="18" charset="0"/>
              </a:rPr>
              <a:t>label importance based on specific instances.</a:t>
            </a:r>
          </a:p>
          <a:p>
            <a:pPr marL="285750"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overlook correlations among different labels.</a:t>
            </a:r>
            <a:endParaRPr lang="zh-CN" altLang="en-US" sz="1600" dirty="0">
              <a:solidFill>
                <a:srgbClr val="082764"/>
              </a:solidFill>
              <a:ea typeface="黑体" panose="02010609060101010101" pitchFamily="49" charset="-122"/>
              <a:cs typeface="Times New Roman" panose="02020603050405020304" pitchFamily="18" charset="0"/>
            </a:endParaRPr>
          </a:p>
        </p:txBody>
      </p:sp>
      <p:sp>
        <p:nvSpPr>
          <p:cNvPr id="14" name="文本框 13">
            <a:extLst>
              <a:ext uri="{FF2B5EF4-FFF2-40B4-BE49-F238E27FC236}">
                <a16:creationId xmlns:a16="http://schemas.microsoft.com/office/drawing/2014/main" id="{4323E58B-6273-0B65-B6ED-E7F3347C3246}"/>
              </a:ext>
            </a:extLst>
          </p:cNvPr>
          <p:cNvSpPr txBox="1"/>
          <p:nvPr/>
        </p:nvSpPr>
        <p:spPr>
          <a:xfrm>
            <a:off x="237468" y="2109675"/>
            <a:ext cx="4896544" cy="523220"/>
          </a:xfrm>
          <a:prstGeom prst="rect">
            <a:avLst/>
          </a:prstGeom>
          <a:noFill/>
        </p:spPr>
        <p:txBody>
          <a:bodyPr wrap="square" rtlCol="0">
            <a:spAutoFit/>
          </a:bodyPr>
          <a:lstStyle/>
          <a:p>
            <a:pPr algn="l"/>
            <a:r>
              <a:rPr lang="en-US" altLang="zh-CN" sz="2800" b="1" dirty="0">
                <a:solidFill>
                  <a:srgbClr val="002060"/>
                </a:solidFill>
                <a:ea typeface="黑体" panose="02010609060101010101" pitchFamily="49" charset="-122"/>
                <a:cs typeface="Times New Roman" panose="02020603050405020304" pitchFamily="18" charset="0"/>
              </a:rPr>
              <a:t>Resolution</a:t>
            </a:r>
            <a:endParaRPr lang="zh-CN" altLang="en-US" sz="2800" b="1" dirty="0">
              <a:solidFill>
                <a:srgbClr val="002060"/>
              </a:solidFill>
              <a:ea typeface="黑体" panose="02010609060101010101" pitchFamily="49" charset="-122"/>
              <a:cs typeface="Times New Roman" panose="02020603050405020304" pitchFamily="18" charset="0"/>
            </a:endParaRPr>
          </a:p>
        </p:txBody>
      </p:sp>
      <p:sp>
        <p:nvSpPr>
          <p:cNvPr id="15" name="文本框 14">
            <a:extLst>
              <a:ext uri="{FF2B5EF4-FFF2-40B4-BE49-F238E27FC236}">
                <a16:creationId xmlns:a16="http://schemas.microsoft.com/office/drawing/2014/main" id="{65C6D6F1-7125-9D39-50D2-076D3F395C3C}"/>
              </a:ext>
            </a:extLst>
          </p:cNvPr>
          <p:cNvSpPr txBox="1"/>
          <p:nvPr/>
        </p:nvSpPr>
        <p:spPr>
          <a:xfrm>
            <a:off x="377298" y="1693653"/>
            <a:ext cx="8658708" cy="338554"/>
          </a:xfrm>
          <a:prstGeom prst="rect">
            <a:avLst/>
          </a:prstGeom>
          <a:noFill/>
        </p:spPr>
        <p:txBody>
          <a:bodyPr wrap="square" rtlCol="0">
            <a:spAutoFit/>
          </a:bodyPr>
          <a:lstStyle/>
          <a:p>
            <a:pPr marL="285750"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a common limitation is their assumption of equal label importance</a:t>
            </a:r>
            <a:endParaRPr lang="zh-CN" altLang="en-US" sz="1600" dirty="0">
              <a:solidFill>
                <a:srgbClr val="082764"/>
              </a:solidFill>
              <a:ea typeface="黑体" panose="02010609060101010101" pitchFamily="49" charset="-122"/>
              <a:cs typeface="Times New Roman" panose="02020603050405020304" pitchFamily="18" charset="0"/>
            </a:endParaRPr>
          </a:p>
        </p:txBody>
      </p:sp>
      <p:sp>
        <p:nvSpPr>
          <p:cNvPr id="16" name="文本框 15">
            <a:extLst>
              <a:ext uri="{FF2B5EF4-FFF2-40B4-BE49-F238E27FC236}">
                <a16:creationId xmlns:a16="http://schemas.microsoft.com/office/drawing/2014/main" id="{8188CC6A-2C49-31BB-2E68-4584C0128678}"/>
              </a:ext>
            </a:extLst>
          </p:cNvPr>
          <p:cNvSpPr txBox="1"/>
          <p:nvPr/>
        </p:nvSpPr>
        <p:spPr>
          <a:xfrm>
            <a:off x="237468" y="3185535"/>
            <a:ext cx="4896544" cy="523220"/>
          </a:xfrm>
          <a:prstGeom prst="rect">
            <a:avLst/>
          </a:prstGeom>
          <a:noFill/>
        </p:spPr>
        <p:txBody>
          <a:bodyPr wrap="square" rtlCol="0">
            <a:spAutoFit/>
          </a:bodyPr>
          <a:lstStyle/>
          <a:p>
            <a:pPr algn="l"/>
            <a:r>
              <a:rPr lang="en-US" altLang="zh-CN" sz="2800" b="1" dirty="0">
                <a:solidFill>
                  <a:srgbClr val="002060"/>
                </a:solidFill>
                <a:ea typeface="黑体" panose="02010609060101010101" pitchFamily="49" charset="-122"/>
                <a:cs typeface="Times New Roman" panose="02020603050405020304" pitchFamily="18" charset="0"/>
              </a:rPr>
              <a:t>Bring A New Question</a:t>
            </a:r>
            <a:endParaRPr lang="zh-CN" altLang="en-US" sz="2800" b="1" dirty="0">
              <a:solidFill>
                <a:srgbClr val="002060"/>
              </a:solidFill>
              <a:ea typeface="黑体" panose="02010609060101010101" pitchFamily="49" charset="-122"/>
              <a:cs typeface="Times New Roman" panose="02020603050405020304" pitchFamily="18" charset="0"/>
            </a:endParaRPr>
          </a:p>
        </p:txBody>
      </p:sp>
      <p:sp>
        <p:nvSpPr>
          <p:cNvPr id="20" name="文本框 19">
            <a:extLst>
              <a:ext uri="{FF2B5EF4-FFF2-40B4-BE49-F238E27FC236}">
                <a16:creationId xmlns:a16="http://schemas.microsoft.com/office/drawing/2014/main" id="{3E4E711E-AFF4-EBFB-C26A-1A10F6F9AF52}"/>
              </a:ext>
            </a:extLst>
          </p:cNvPr>
          <p:cNvSpPr txBox="1"/>
          <p:nvPr/>
        </p:nvSpPr>
        <p:spPr>
          <a:xfrm>
            <a:off x="357354" y="2742638"/>
            <a:ext cx="8658708" cy="338554"/>
          </a:xfrm>
          <a:prstGeom prst="rect">
            <a:avLst/>
          </a:prstGeom>
          <a:noFill/>
        </p:spPr>
        <p:txBody>
          <a:bodyPr wrap="square" rtlCol="0">
            <a:spAutoFit/>
          </a:bodyPr>
          <a:lstStyle/>
          <a:p>
            <a:pPr marL="285750" indent="-285750" algn="l">
              <a:buFont typeface="Arial" panose="020B0604020202020204" pitchFamily="34" charset="0"/>
              <a:buChar char="•"/>
            </a:pPr>
            <a:r>
              <a:rPr lang="en-US" altLang="zh-CN" sz="1600" dirty="0">
                <a:solidFill>
                  <a:srgbClr val="082764"/>
                </a:solidFill>
                <a:ea typeface="黑体" panose="02010609060101010101" pitchFamily="49" charset="-122"/>
                <a:cs typeface="Times New Roman" panose="02020603050405020304" pitchFamily="18" charset="0"/>
              </a:rPr>
              <a:t>assign different weights to labels based on class frequencies.</a:t>
            </a:r>
            <a:endParaRPr lang="zh-CN" altLang="en-US" sz="1600" dirty="0">
              <a:solidFill>
                <a:srgbClr val="082764"/>
              </a:solidFill>
              <a:ea typeface="黑体" panose="02010609060101010101" pitchFamily="49"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2DA7C-2D31-3C07-F353-5489DC93E30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71B35C9-2B3A-DD4F-3F98-2E5C5DE152B8}"/>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Multi-Label Classification</a:t>
            </a:r>
            <a:endParaRPr lang="zh-CN" altLang="en-US" dirty="0"/>
          </a:p>
        </p:txBody>
      </p:sp>
      <p:sp>
        <p:nvSpPr>
          <p:cNvPr id="3" name="文本框 2">
            <a:extLst>
              <a:ext uri="{FF2B5EF4-FFF2-40B4-BE49-F238E27FC236}">
                <a16:creationId xmlns:a16="http://schemas.microsoft.com/office/drawing/2014/main" id="{A9D3407E-4C74-3718-A2DA-724CB67835B1}"/>
              </a:ext>
            </a:extLst>
          </p:cNvPr>
          <p:cNvSpPr txBox="1"/>
          <p:nvPr/>
        </p:nvSpPr>
        <p:spPr>
          <a:xfrm>
            <a:off x="237468" y="1059582"/>
            <a:ext cx="822296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The Condition Of Large-Scale Output Space</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文本框 14">
            <a:extLst>
              <a:ext uri="{FF2B5EF4-FFF2-40B4-BE49-F238E27FC236}">
                <a16:creationId xmlns:a16="http://schemas.microsoft.com/office/drawing/2014/main" id="{524F8F7C-BF47-7C39-44FF-C17DEE179116}"/>
              </a:ext>
            </a:extLst>
          </p:cNvPr>
          <p:cNvSpPr txBox="1"/>
          <p:nvPr/>
        </p:nvSpPr>
        <p:spPr>
          <a:xfrm>
            <a:off x="279783" y="1604328"/>
            <a:ext cx="8658708" cy="584775"/>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Existing approaches can be categorized into four types: </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One-vs-all</a:t>
            </a:r>
            <a:r>
              <a:rPr kumimoji="0" lang="zh-CN" altLang="en-US"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Tree-based</a:t>
            </a:r>
            <a:r>
              <a:rPr kumimoji="0" lang="zh-CN" altLang="en-US"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Embedding-based</a:t>
            </a:r>
            <a:r>
              <a:rPr kumimoji="0" lang="zh-CN" altLang="en-US"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1600" b="1"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Deep learning-based methods</a:t>
            </a:r>
            <a:r>
              <a:rPr lang="en-US" altLang="zh-CN" sz="1600" dirty="0">
                <a:solidFill>
                  <a:srgbClr val="082764"/>
                </a:solidFill>
                <a:ea typeface="黑体" panose="02010609060101010101" pitchFamily="49" charset="-122"/>
                <a:cs typeface="Times New Roman" panose="02020603050405020304" pitchFamily="18" charset="0"/>
              </a:rPr>
              <a:t>.</a:t>
            </a: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endParaRPr kumimoji="0" lang="zh-CN" altLang="en-US"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 name="文本框 19">
            <a:extLst>
              <a:ext uri="{FF2B5EF4-FFF2-40B4-BE49-F238E27FC236}">
                <a16:creationId xmlns:a16="http://schemas.microsoft.com/office/drawing/2014/main" id="{895FA029-BE31-7E19-DE89-E9ED5F77CCB9}"/>
              </a:ext>
            </a:extLst>
          </p:cNvPr>
          <p:cNvSpPr txBox="1"/>
          <p:nvPr/>
        </p:nvSpPr>
        <p:spPr>
          <a:xfrm>
            <a:off x="279783" y="2247491"/>
            <a:ext cx="8658708" cy="206210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One-vs-all</a:t>
            </a:r>
          </a:p>
          <a:p>
            <a:pPr marR="0" lvl="0" algn="l" defTabSz="914400" rtl="0" eaLnBrk="1" fontAlgn="base" latinLnBrk="0" hangingPunct="1">
              <a:lnSpc>
                <a:spcPct val="100000"/>
              </a:lnSpc>
              <a:spcBef>
                <a:spcPct val="0"/>
              </a:spcBef>
              <a:spcAft>
                <a:spcPct val="0"/>
              </a:spcAft>
              <a:buClrTx/>
              <a:buSzTx/>
              <a:tabLst>
                <a:tab pos="266400" algn="l"/>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	employ a separate binary classifier for each label when classifying a new instance.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tab pos="266400" algn="l"/>
              </a:tabLst>
              <a:defRPr/>
            </a:pPr>
            <a:r>
              <a:rPr lang="en-US" altLang="zh-CN" sz="1600" dirty="0">
                <a:solidFill>
                  <a:srgbClr val="082764"/>
                </a:solidFill>
                <a:ea typeface="黑体" panose="02010609060101010101" pitchFamily="49" charset="-122"/>
                <a:cs typeface="Times New Roman" panose="02020603050405020304" pitchFamily="18" charset="0"/>
              </a:rPr>
              <a:t>Tree-based</a:t>
            </a:r>
          </a:p>
          <a:p>
            <a:pPr marR="0" lvl="0" algn="l" defTabSz="914400" rtl="0" eaLnBrk="1" fontAlgn="base" latinLnBrk="0" hangingPunct="1">
              <a:lnSpc>
                <a:spcPct val="100000"/>
              </a:lnSpc>
              <a:spcBef>
                <a:spcPct val="0"/>
              </a:spcBef>
              <a:spcAft>
                <a:spcPct val="0"/>
              </a:spcAft>
              <a:buClrTx/>
              <a:buSzTx/>
              <a:tabLst>
                <a:tab pos="266400" algn="l"/>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	adopt decision tree principles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tab pos="266400" algn="l"/>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Embedding-based</a:t>
            </a:r>
          </a:p>
          <a:p>
            <a:pPr marR="0" lvl="0" algn="l" defTabSz="914400" rtl="0" eaLnBrk="1" fontAlgn="base" latinLnBrk="0" hangingPunct="1">
              <a:lnSpc>
                <a:spcPct val="100000"/>
              </a:lnSpc>
              <a:spcBef>
                <a:spcPct val="0"/>
              </a:spcBef>
              <a:spcAft>
                <a:spcPct val="0"/>
              </a:spcAft>
              <a:buClrTx/>
              <a:buSzTx/>
              <a:tabLst>
                <a:tab pos="266400" algn="l"/>
              </a:tabLst>
              <a:defRPr/>
            </a:pPr>
            <a:r>
              <a:rPr lang="en-US" altLang="zh-CN" sz="1600" dirty="0">
                <a:solidFill>
                  <a:srgbClr val="082764"/>
                </a:solidFill>
                <a:ea typeface="黑体" panose="02010609060101010101" pitchFamily="49" charset="-122"/>
                <a:cs typeface="Times New Roman" panose="02020603050405020304" pitchFamily="18" charset="0"/>
              </a:rPr>
              <a:t>	reduce the effective number of labels by projecting label vectors into a lower-dimensional space.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tab pos="266400" algn="l"/>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Deep learning-based methods</a:t>
            </a:r>
          </a:p>
          <a:p>
            <a:pPr marR="0" lvl="0" algn="l" defTabSz="914400" rtl="0" eaLnBrk="1" fontAlgn="base" latinLnBrk="0" hangingPunct="1">
              <a:lnSpc>
                <a:spcPct val="100000"/>
              </a:lnSpc>
              <a:spcBef>
                <a:spcPct val="0"/>
              </a:spcBef>
              <a:spcAft>
                <a:spcPct val="0"/>
              </a:spcAft>
              <a:buClrTx/>
              <a:buSzTx/>
              <a:tabLst>
                <a:tab pos="266400" algn="l"/>
              </a:tabLst>
              <a:defRPr/>
            </a:pPr>
            <a:r>
              <a:rPr lang="en-US" altLang="zh-CN" sz="1600" dirty="0">
                <a:solidFill>
                  <a:srgbClr val="082764"/>
                </a:solidFill>
                <a:ea typeface="黑体" panose="02010609060101010101" pitchFamily="49" charset="-122"/>
                <a:cs typeface="Times New Roman" panose="02020603050405020304" pitchFamily="18" charset="0"/>
              </a:rPr>
              <a:t>	incorporate the latest deep learning technologies into large-scale output space classification.</a:t>
            </a:r>
            <a:endParaRPr kumimoji="0" lang="zh-CN" altLang="en-US"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4216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C989-F11A-829B-1F32-1BE1C46243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9D2668D-9F55-BD0E-1ABF-C478800D3BE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Multi-Label Classification</a:t>
            </a:r>
            <a:endParaRPr lang="zh-CN" altLang="en-US" dirty="0"/>
          </a:p>
        </p:txBody>
      </p:sp>
      <p:sp>
        <p:nvSpPr>
          <p:cNvPr id="3" name="文本框 2">
            <a:extLst>
              <a:ext uri="{FF2B5EF4-FFF2-40B4-BE49-F238E27FC236}">
                <a16:creationId xmlns:a16="http://schemas.microsoft.com/office/drawing/2014/main" id="{D9D79591-C001-EE8A-8DF3-B0E19939E149}"/>
              </a:ext>
            </a:extLst>
          </p:cNvPr>
          <p:cNvSpPr txBox="1"/>
          <p:nvPr/>
        </p:nvSpPr>
        <p:spPr>
          <a:xfrm>
            <a:off x="237468" y="1059582"/>
            <a:ext cx="822296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Question</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文本框 14">
            <a:extLst>
              <a:ext uri="{FF2B5EF4-FFF2-40B4-BE49-F238E27FC236}">
                <a16:creationId xmlns:a16="http://schemas.microsoft.com/office/drawing/2014/main" id="{D97B06C3-374A-645C-040E-0EF36D7F7963}"/>
              </a:ext>
            </a:extLst>
          </p:cNvPr>
          <p:cNvSpPr txBox="1"/>
          <p:nvPr/>
        </p:nvSpPr>
        <p:spPr>
          <a:xfrm>
            <a:off x="279783" y="1604328"/>
            <a:ext cx="8658708" cy="58477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most existing multi-label classification methods link the learning process to the number of labels.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rPr>
              <a:t>neglect to capitalize on asymmetric correlations among different labels</a:t>
            </a:r>
            <a:endParaRPr kumimoji="0" lang="zh-CN" altLang="en-US" sz="1600" b="0" i="0" u="none" strike="noStrike" kern="1200" cap="none" spc="0" normalizeH="0" baseline="0" noProof="0" dirty="0">
              <a:ln>
                <a:noFill/>
              </a:ln>
              <a:solidFill>
                <a:srgbClr val="082764"/>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8999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c5MjFhMWU2NGM4ZWFhYjVmNDExMmFhMTg1ZWU1Y2UifQ=="/>
</p:tagLst>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l">
          <a:lnSpc>
            <a:spcPct val="150000"/>
          </a:lnSpc>
          <a:defRPr sz="1600" kern="0" dirty="0" smtClean="0">
            <a:latin typeface="微软雅黑" panose="020B0503020204020204" pitchFamily="34" charset="-122"/>
            <a:ea typeface="微软雅黑" panose="020B0503020204020204" pitchFamily="34" charset="-122"/>
            <a:cs typeface="黑体" panose="02010609060101010101" pitchFamily="49" charset="-122"/>
          </a:defRPr>
        </a:defPPr>
      </a:lstStyle>
    </a:spDef>
    <a:lnDef>
      <a:spPr bwMode="auto">
        <a:solidFill>
          <a:schemeClr val="bg1"/>
        </a:solidFill>
        <a:ln w="9525" cap="flat" cmpd="sng" algn="ctr">
          <a:solidFill>
            <a:srgbClr val="0000FF"/>
          </a:solidFill>
          <a:prstDash val="solid"/>
          <a:round/>
          <a:headEnd type="none" w="med" len="med"/>
          <a:tailEnd type="none" w="med" len="med"/>
        </a:ln>
      </a:spPr>
      <a:body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1596</Words>
  <Application>Microsoft Office PowerPoint</Application>
  <PresentationFormat>全屏显示(16:9)</PresentationFormat>
  <Paragraphs>209</Paragraphs>
  <Slides>42</Slides>
  <Notes>41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42</vt:i4>
      </vt:variant>
    </vt:vector>
  </HeadingPairs>
  <TitlesOfParts>
    <vt:vector size="49" baseType="lpstr">
      <vt:lpstr>黑体</vt:lpstr>
      <vt:lpstr>Arial</vt:lpstr>
      <vt:lpstr>Cambria Math</vt:lpstr>
      <vt:lpstr>Georgia</vt:lpstr>
      <vt:lpstr>Times New Roman</vt:lpstr>
      <vt:lpstr>Wingdings</vt:lpstr>
      <vt:lpstr>Axis</vt:lpstr>
      <vt:lpstr>Scalable Label Distribution Learning for  Multi-Label Classification</vt:lpstr>
      <vt:lpstr>Table of Contents</vt:lpstr>
      <vt:lpstr>Questions</vt:lpstr>
      <vt:lpstr>Method and Contributions</vt:lpstr>
      <vt:lpstr>Table of Contents</vt:lpstr>
      <vt:lpstr>Multi-Label Classification</vt:lpstr>
      <vt:lpstr>Multi-Label Classification</vt:lpstr>
      <vt:lpstr>Multi-Label Classification</vt:lpstr>
      <vt:lpstr>Multi-Label Classification</vt:lpstr>
      <vt:lpstr>Label Distribution Learning</vt:lpstr>
      <vt:lpstr>Table of Contents</vt:lpstr>
      <vt:lpstr>Overview</vt:lpstr>
      <vt:lpstr>Asymmetric-Correlational Gaussian Embedding</vt:lpstr>
      <vt:lpstr>Asymmetric-Correlational Gaussian Embedding</vt:lpstr>
      <vt:lpstr>Asymmetric-Correlational Gaussian Embedding</vt:lpstr>
      <vt:lpstr>Asymmetric-Correlational Gaussian Embedding</vt:lpstr>
      <vt:lpstr>Asymmetric-Correlational Gaussian Embedding</vt:lpstr>
      <vt:lpstr>Model Training and Prediction</vt:lpstr>
      <vt:lpstr>Model Training and Prediction</vt:lpstr>
      <vt:lpstr>Model Training and Prediction</vt:lpstr>
      <vt:lpstr>Model Training and Prediction</vt:lpstr>
      <vt:lpstr>Theoretical Analysis</vt:lpstr>
      <vt:lpstr>Table of Contents</vt:lpstr>
      <vt:lpstr>Evaluation Metrics</vt:lpstr>
      <vt:lpstr>Evaluation Metrics</vt:lpstr>
      <vt:lpstr>Evaluation Metrics</vt:lpstr>
      <vt:lpstr>Evaluation Metrics</vt:lpstr>
      <vt:lpstr>Evaluation Metrics</vt:lpstr>
      <vt:lpstr>Evaluation Metrics</vt:lpstr>
      <vt:lpstr>Evaluation Metrics</vt:lpstr>
      <vt:lpstr>Evaluation Metrics</vt:lpstr>
      <vt:lpstr>Evaluation Metrics</vt:lpstr>
      <vt:lpstr>Evaluation Metrics</vt:lpstr>
      <vt:lpstr>Performance Comparison</vt:lpstr>
      <vt:lpstr>Performance Comparison</vt:lpstr>
      <vt:lpstr>Analysis of Time Consumption</vt:lpstr>
      <vt:lpstr>Ablation Study</vt:lpstr>
      <vt:lpstr>Ablation Study</vt:lpstr>
      <vt:lpstr>Ablation Study</vt:lpstr>
      <vt:lpstr>Table of Contents</vt:lpstr>
      <vt:lpstr>Conclusion</vt:lpstr>
      <vt:lpstr>PowerPoint 演示文稿</vt:lpstr>
    </vt:vector>
  </TitlesOfParts>
  <Company>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HMM词性标注</dc:title>
  <dc:creator>HuangShujian</dc:creator>
  <cp:lastModifiedBy>n c</cp:lastModifiedBy>
  <cp:revision>3757</cp:revision>
  <cp:lastPrinted>2024-01-03T02:38:00Z</cp:lastPrinted>
  <dcterms:created xsi:type="dcterms:W3CDTF">2024-01-03T02:38:00Z</dcterms:created>
  <dcterms:modified xsi:type="dcterms:W3CDTF">2024-02-06T03:27:01Z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5C8B478C015FE3638FDB8C65082815A7_43</vt:lpwstr>
  </property>
  <property fmtid="{D5CDD505-2E9C-101B-9397-08002B2CF9AE}" pid="3" name="KSOProductBuildVer">
    <vt:lpwstr>2052-12.1.0.15990</vt:lpwstr>
  </property>
</Properties>
</file>